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2"/>
  </p:handoutMasterIdLst>
  <p:sldIdLst>
    <p:sldId id="256" r:id="rId2"/>
    <p:sldId id="257" r:id="rId3"/>
    <p:sldId id="276" r:id="rId4"/>
    <p:sldId id="278" r:id="rId5"/>
    <p:sldId id="281" r:id="rId6"/>
    <p:sldId id="271" r:id="rId7"/>
    <p:sldId id="277" r:id="rId8"/>
    <p:sldId id="279" r:id="rId9"/>
    <p:sldId id="280" r:id="rId10"/>
    <p:sldId id="265" r:id="rId11"/>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a Wain" initials="MW" lastIdx="1" clrIdx="0">
    <p:extLst>
      <p:ext uri="{19B8F6BF-5375-455C-9EA6-DF929625EA0E}">
        <p15:presenceInfo xmlns:p15="http://schemas.microsoft.com/office/powerpoint/2012/main" userId="S::MiaWain@deantrustardwick.co.uk::556f53d7-be72-4657-9c0a-8722cda053d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80D34"/>
    <a:srgbClr val="6018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4" autoAdjust="0"/>
    <p:restoredTop sz="94660"/>
  </p:normalViewPr>
  <p:slideViewPr>
    <p:cSldViewPr snapToGrid="0">
      <p:cViewPr>
        <p:scale>
          <a:sx n="73" d="100"/>
          <a:sy n="73" d="100"/>
        </p:scale>
        <p:origin x="2148" y="48"/>
      </p:cViewPr>
      <p:guideLst/>
    </p:cSldViewPr>
  </p:slideViewPr>
  <p:notesTextViewPr>
    <p:cViewPr>
      <p:scale>
        <a:sx n="1" d="1"/>
        <a:sy n="1" d="1"/>
      </p:scale>
      <p:origin x="0" y="0"/>
    </p:cViewPr>
  </p:notesTextViewPr>
  <p:notesViewPr>
    <p:cSldViewPr snapToGrid="0">
      <p:cViewPr varScale="1">
        <p:scale>
          <a:sx n="64" d="100"/>
          <a:sy n="64" d="100"/>
        </p:scale>
        <p:origin x="261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C850F6-73F9-4B42-A294-911CA226F0E0}" type="datetimeFigureOut">
              <a:rPr lang="en-GB" smtClean="0"/>
              <a:t>03/03/2024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207EF0-3262-4C06-A7A3-2B866245764C}" type="slidenum">
              <a:rPr lang="en-GB" smtClean="0"/>
              <a:t>‹#›</a:t>
            </a:fld>
            <a:endParaRPr lang="en-GB"/>
          </a:p>
        </p:txBody>
      </p:sp>
    </p:spTree>
    <p:extLst>
      <p:ext uri="{BB962C8B-B14F-4D97-AF65-F5344CB8AC3E}">
        <p14:creationId xmlns:p14="http://schemas.microsoft.com/office/powerpoint/2010/main" val="125929505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6858000" cy="9865469"/>
          </a:xfrm>
          <a:prstGeom prst="rect">
            <a:avLst/>
          </a:prstGeom>
        </p:spPr>
      </p:pic>
      <p:sp>
        <p:nvSpPr>
          <p:cNvPr id="9" name="Text Placeholder 10"/>
          <p:cNvSpPr>
            <a:spLocks noGrp="1"/>
          </p:cNvSpPr>
          <p:nvPr>
            <p:ph type="body" sz="quarter" idx="10"/>
          </p:nvPr>
        </p:nvSpPr>
        <p:spPr>
          <a:xfrm>
            <a:off x="430213" y="2676452"/>
            <a:ext cx="4833937" cy="2065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10"/>
          <p:cNvSpPr>
            <a:spLocks noGrp="1"/>
          </p:cNvSpPr>
          <p:nvPr>
            <p:ph type="body" sz="quarter" idx="11"/>
          </p:nvPr>
        </p:nvSpPr>
        <p:spPr>
          <a:xfrm>
            <a:off x="430213" y="5354636"/>
            <a:ext cx="6095278" cy="35747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58627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430213" y="2479675"/>
            <a:ext cx="4833937" cy="2065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0"/>
          <p:cNvSpPr>
            <a:spLocks noGrp="1"/>
          </p:cNvSpPr>
          <p:nvPr>
            <p:ph type="body" sz="quarter" idx="11"/>
          </p:nvPr>
        </p:nvSpPr>
        <p:spPr>
          <a:xfrm>
            <a:off x="430213" y="2037806"/>
            <a:ext cx="6095278" cy="6704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79984"/>
          <a:stretch/>
        </p:blipFill>
        <p:spPr>
          <a:xfrm>
            <a:off x="0" y="7942217"/>
            <a:ext cx="6858000" cy="1951622"/>
          </a:xfrm>
          <a:prstGeom prst="rect">
            <a:avLst/>
          </a:prstGeom>
        </p:spPr>
      </p:pic>
    </p:spTree>
    <p:extLst>
      <p:ext uri="{BB962C8B-B14F-4D97-AF65-F5344CB8AC3E}">
        <p14:creationId xmlns:p14="http://schemas.microsoft.com/office/powerpoint/2010/main" val="37159382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1745108"/>
      </p:ext>
    </p:extLst>
  </p:cSld>
  <p:clrMap bg1="lt1" tx1="dk1" bg2="lt2" tx2="dk2" accent1="accent1" accent2="accent2" accent3="accent3" accent4="accent4" accent5="accent5" accent6="accent6" hlink="hlink" folHlink="folHlink"/>
  <p:sldLayoutIdLst>
    <p:sldLayoutId id="2147483662" r:id="rId1"/>
    <p:sldLayoutId id="2147483661"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422manchester.org/projects/"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84EC49F-B1EA-4852-8934-3618645B654E}"/>
              </a:ext>
            </a:extLst>
          </p:cNvPr>
          <p:cNvPicPr>
            <a:picLocks noChangeAspect="1"/>
          </p:cNvPicPr>
          <p:nvPr/>
        </p:nvPicPr>
        <p:blipFill>
          <a:blip r:embed="rId2"/>
          <a:stretch>
            <a:fillRect/>
          </a:stretch>
        </p:blipFill>
        <p:spPr>
          <a:xfrm>
            <a:off x="5051905" y="5533389"/>
            <a:ext cx="1523963" cy="1608628"/>
          </a:xfrm>
          <a:prstGeom prst="rect">
            <a:avLst/>
          </a:prstGeom>
        </p:spPr>
      </p:pic>
      <p:sp>
        <p:nvSpPr>
          <p:cNvPr id="2" name="Text Placeholder 1"/>
          <p:cNvSpPr>
            <a:spLocks noGrp="1"/>
          </p:cNvSpPr>
          <p:nvPr>
            <p:ph type="body" sz="quarter" idx="10"/>
          </p:nvPr>
        </p:nvSpPr>
        <p:spPr>
          <a:xfrm>
            <a:off x="430213" y="2532761"/>
            <a:ext cx="4833937" cy="2065338"/>
          </a:xfrm>
        </p:spPr>
        <p:txBody>
          <a:bodyPr/>
          <a:lstStyle/>
          <a:p>
            <a:pPr marL="0" indent="0">
              <a:buNone/>
            </a:pPr>
            <a:r>
              <a:rPr lang="en-GB" sz="1000" dirty="0">
                <a:latin typeface="Arial" charset="0"/>
                <a:ea typeface="Arial" charset="0"/>
                <a:cs typeface="Arial" charset="0"/>
              </a:rPr>
              <a:t>Add your text here</a:t>
            </a:r>
          </a:p>
          <a:p>
            <a:pPr marL="0" indent="0">
              <a:buNone/>
            </a:pPr>
            <a:endParaRPr lang="en-GB" sz="1200"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1"/>
          </p:nvPr>
        </p:nvSpPr>
        <p:spPr/>
        <p:txBody>
          <a:bodyPr/>
          <a:lstStyle/>
          <a:p>
            <a:endParaRPr lang="en-GB" dirty="0"/>
          </a:p>
        </p:txBody>
      </p:sp>
      <p:sp>
        <p:nvSpPr>
          <p:cNvPr id="6" name="Rounded Rectangle 3">
            <a:extLst>
              <a:ext uri="{FF2B5EF4-FFF2-40B4-BE49-F238E27FC236}">
                <a16:creationId xmlns:a16="http://schemas.microsoft.com/office/drawing/2014/main" id="{1477ADE6-FCF1-4ACD-BF21-BCB35AFF5681}"/>
              </a:ext>
            </a:extLst>
          </p:cNvPr>
          <p:cNvSpPr/>
          <p:nvPr/>
        </p:nvSpPr>
        <p:spPr>
          <a:xfrm>
            <a:off x="3429001" y="7905391"/>
            <a:ext cx="3273986" cy="1440807"/>
          </a:xfrm>
          <a:prstGeom prst="roundRect">
            <a:avLst>
              <a:gd name="adj" fmla="val 4613"/>
            </a:avLst>
          </a:prstGeom>
          <a:gradFill flip="none" rotWithShape="1">
            <a:gsLst>
              <a:gs pos="0">
                <a:schemeClr val="bg1">
                  <a:lumMod val="65000"/>
                  <a:tint val="66000"/>
                  <a:satMod val="160000"/>
                </a:schemeClr>
              </a:gs>
              <a:gs pos="100000">
                <a:schemeClr val="bg1"/>
              </a:gs>
            </a:gsLst>
            <a:lin ang="0" scaled="1"/>
            <a:tileRect/>
          </a:gradFill>
          <a:ln w="28575">
            <a:solidFill>
              <a:srgbClr val="970D3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rgbClr val="980D34"/>
                </a:solidFill>
              </a:rPr>
              <a:t>Diary Dates</a:t>
            </a:r>
          </a:p>
          <a:p>
            <a:pPr algn="ctr"/>
            <a:endParaRPr lang="en-US" sz="1200" dirty="0">
              <a:solidFill>
                <a:schemeClr val="tx1"/>
              </a:solidFill>
            </a:endParaRPr>
          </a:p>
          <a:p>
            <a:pPr algn="ctr"/>
            <a:r>
              <a:rPr lang="en-US" sz="1200" dirty="0">
                <a:solidFill>
                  <a:schemeClr val="tx1"/>
                </a:solidFill>
              </a:rPr>
              <a:t>11.3.23- Coffee Morning</a:t>
            </a:r>
          </a:p>
          <a:p>
            <a:pPr algn="ctr"/>
            <a:r>
              <a:rPr lang="en-US" sz="1200" dirty="0">
                <a:solidFill>
                  <a:schemeClr val="tx1"/>
                </a:solidFill>
              </a:rPr>
              <a:t>14.3.24- Year 7 Parents Evening</a:t>
            </a:r>
          </a:p>
          <a:p>
            <a:pPr algn="ctr"/>
            <a:r>
              <a:rPr lang="en-US" sz="1200" dirty="0">
                <a:solidFill>
                  <a:schemeClr val="tx1"/>
                </a:solidFill>
              </a:rPr>
              <a:t>15.3.24- Community Iftar</a:t>
            </a:r>
          </a:p>
          <a:p>
            <a:pPr algn="ctr"/>
            <a:r>
              <a:rPr lang="en-US" sz="1200" dirty="0">
                <a:solidFill>
                  <a:schemeClr val="tx1"/>
                </a:solidFill>
              </a:rPr>
              <a:t>28.3.24- Inset Day</a:t>
            </a:r>
          </a:p>
          <a:p>
            <a:endParaRPr lang="en-US" sz="1200" b="1" dirty="0">
              <a:solidFill>
                <a:schemeClr val="tx1"/>
              </a:solidFill>
            </a:endParaRPr>
          </a:p>
          <a:p>
            <a:endParaRPr lang="en-US" sz="1200" b="1" dirty="0">
              <a:solidFill>
                <a:schemeClr val="tx1"/>
              </a:solidFill>
            </a:endParaRPr>
          </a:p>
        </p:txBody>
      </p:sp>
      <p:sp>
        <p:nvSpPr>
          <p:cNvPr id="8" name="Rounded Rectangle 3">
            <a:extLst>
              <a:ext uri="{FF2B5EF4-FFF2-40B4-BE49-F238E27FC236}">
                <a16:creationId xmlns:a16="http://schemas.microsoft.com/office/drawing/2014/main" id="{1301C2DD-8A12-4220-B8BF-13812AD6D18A}"/>
              </a:ext>
            </a:extLst>
          </p:cNvPr>
          <p:cNvSpPr/>
          <p:nvPr/>
        </p:nvSpPr>
        <p:spPr>
          <a:xfrm>
            <a:off x="155013" y="1946397"/>
            <a:ext cx="6547973" cy="5795237"/>
          </a:xfrm>
          <a:prstGeom prst="roundRect">
            <a:avLst>
              <a:gd name="adj" fmla="val 4613"/>
            </a:avLst>
          </a:prstGeom>
          <a:gradFill flip="none" rotWithShape="1">
            <a:gsLst>
              <a:gs pos="0">
                <a:schemeClr val="bg1">
                  <a:lumMod val="65000"/>
                  <a:tint val="66000"/>
                  <a:satMod val="160000"/>
                </a:schemeClr>
              </a:gs>
              <a:gs pos="100000">
                <a:schemeClr val="bg1"/>
              </a:gs>
            </a:gsLst>
            <a:lin ang="0" scaled="1"/>
            <a:tileRect/>
          </a:gradFill>
          <a:ln w="28575">
            <a:solidFill>
              <a:srgbClr val="970D34"/>
            </a:solidFill>
          </a:ln>
        </p:spPr>
        <p:style>
          <a:lnRef idx="2">
            <a:schemeClr val="accent1">
              <a:shade val="50000"/>
            </a:schemeClr>
          </a:lnRef>
          <a:fillRef idx="1">
            <a:schemeClr val="accent1"/>
          </a:fillRef>
          <a:effectRef idx="0">
            <a:schemeClr val="accent1"/>
          </a:effectRef>
          <a:fontRef idx="minor">
            <a:schemeClr val="lt1"/>
          </a:fontRef>
        </p:style>
        <p:txBody>
          <a:bodyPr rIns="0" rtlCol="0" anchor="t">
            <a:noAutofit/>
          </a:bodyPr>
          <a:lstStyle/>
          <a:p>
            <a:r>
              <a:rPr lang="en-US" sz="1200" b="1" dirty="0">
                <a:solidFill>
                  <a:srgbClr val="980D34"/>
                </a:solidFill>
              </a:rPr>
              <a:t>Head of School Message</a:t>
            </a:r>
          </a:p>
          <a:p>
            <a:endParaRPr lang="en-US" sz="1200" b="1" dirty="0">
              <a:solidFill>
                <a:srgbClr val="980D34"/>
              </a:solidFill>
            </a:endParaRPr>
          </a:p>
          <a:p>
            <a:r>
              <a:rPr lang="en-US" sz="1100" dirty="0">
                <a:solidFill>
                  <a:schemeClr val="tx1"/>
                </a:solidFill>
              </a:rPr>
              <a:t>Dear Parents and </a:t>
            </a:r>
            <a:r>
              <a:rPr lang="en-US" sz="1100" dirty="0" err="1">
                <a:solidFill>
                  <a:schemeClr val="tx1"/>
                </a:solidFill>
              </a:rPr>
              <a:t>Carers</a:t>
            </a:r>
            <a:r>
              <a:rPr lang="en-US" sz="1100" dirty="0">
                <a:solidFill>
                  <a:schemeClr val="tx1"/>
                </a:solidFill>
              </a:rPr>
              <a:t>,</a:t>
            </a:r>
          </a:p>
          <a:p>
            <a:endParaRPr lang="en-US" sz="1100" dirty="0">
              <a:solidFill>
                <a:schemeClr val="tx1"/>
              </a:solidFill>
            </a:endParaRPr>
          </a:p>
          <a:p>
            <a:r>
              <a:rPr lang="en-GB" sz="1100" dirty="0">
                <a:solidFill>
                  <a:schemeClr val="tx1"/>
                </a:solidFill>
              </a:rPr>
              <a:t>Welcome back to the second half of the Spring term! We are off to a fantastic</a:t>
            </a:r>
          </a:p>
          <a:p>
            <a:r>
              <a:rPr lang="en-GB" sz="1100" dirty="0">
                <a:solidFill>
                  <a:schemeClr val="tx1"/>
                </a:solidFill>
              </a:rPr>
              <a:t>start with pupils demonstrating high standards in lessons and around school. </a:t>
            </a:r>
          </a:p>
          <a:p>
            <a:r>
              <a:rPr lang="en-GB" sz="1100" dirty="0">
                <a:solidFill>
                  <a:schemeClr val="tx1"/>
                </a:solidFill>
              </a:rPr>
              <a:t>This half-term we will continue to build on the high standards and </a:t>
            </a:r>
          </a:p>
          <a:p>
            <a:r>
              <a:rPr lang="en-GB" sz="1100" dirty="0">
                <a:solidFill>
                  <a:schemeClr val="tx1"/>
                </a:solidFill>
              </a:rPr>
              <a:t>expectations for our pupils to ensure that they are becoming successful </a:t>
            </a:r>
          </a:p>
          <a:p>
            <a:r>
              <a:rPr lang="en-GB" sz="1100" dirty="0">
                <a:solidFill>
                  <a:schemeClr val="tx1"/>
                </a:solidFill>
              </a:rPr>
              <a:t>learners. </a:t>
            </a:r>
          </a:p>
          <a:p>
            <a:endParaRPr lang="en-GB" sz="1100" dirty="0">
              <a:solidFill>
                <a:schemeClr val="tx1"/>
              </a:solidFill>
            </a:endParaRPr>
          </a:p>
          <a:p>
            <a:r>
              <a:rPr lang="en-GB" sz="1100" dirty="0">
                <a:solidFill>
                  <a:schemeClr val="tx1"/>
                </a:solidFill>
              </a:rPr>
              <a:t>I am proud to announce that Dean Trust Ardwick received a National School Attendance Award for the 23/24 Autumn Term and have ranked in the top 25% of schools. This is a great achievement and I would like to thank you for your support in encouraging your child into school, which enables them to receive a high quality education and achieve their potential.</a:t>
            </a:r>
          </a:p>
          <a:p>
            <a:endParaRPr lang="en-GB" sz="1100" dirty="0">
              <a:solidFill>
                <a:schemeClr val="tx1"/>
              </a:solidFill>
            </a:endParaRPr>
          </a:p>
          <a:p>
            <a:r>
              <a:rPr lang="en-GB" sz="1100" dirty="0">
                <a:solidFill>
                  <a:schemeClr val="tx1"/>
                </a:solidFill>
              </a:rPr>
              <a:t>We will be holding a Coffee Morning Event at 422 Community Hub on Stockport Road on Monday 11</a:t>
            </a:r>
            <a:r>
              <a:rPr lang="en-GB" sz="1100" baseline="30000" dirty="0">
                <a:solidFill>
                  <a:schemeClr val="tx1"/>
                </a:solidFill>
              </a:rPr>
              <a:t>th</a:t>
            </a:r>
            <a:r>
              <a:rPr lang="en-GB" sz="1100" dirty="0">
                <a:solidFill>
                  <a:schemeClr val="tx1"/>
                </a:solidFill>
              </a:rPr>
              <a:t> March, starting at 2pm. We will be providing updates on the on-going work post fire, outlining plans to support Year 11 in their last few weeks in school and discussing how we will support pupils during Ramadan. </a:t>
            </a:r>
            <a:r>
              <a:rPr lang="en-GB" sz="1100" b="0" i="0" dirty="0">
                <a:solidFill>
                  <a:srgbClr val="0D0D0D"/>
                </a:solidFill>
                <a:effectLst/>
              </a:rPr>
              <a:t>We look forward to a strong turnout from our families and trust you will find the updates valuable.</a:t>
            </a:r>
            <a:endParaRPr lang="en-GB" sz="1100" dirty="0">
              <a:solidFill>
                <a:schemeClr val="tx1"/>
              </a:solidFill>
            </a:endParaRPr>
          </a:p>
          <a:p>
            <a:endParaRPr lang="en-GB" sz="1100" dirty="0">
              <a:solidFill>
                <a:schemeClr val="tx1"/>
              </a:solidFill>
            </a:endParaRPr>
          </a:p>
          <a:p>
            <a:r>
              <a:rPr lang="en-GB" sz="1100" dirty="0">
                <a:solidFill>
                  <a:schemeClr val="tx1"/>
                </a:solidFill>
              </a:rPr>
              <a:t>Following the success of last year, we will be holding a Community Iftar this year on Friday 15</a:t>
            </a:r>
            <a:r>
              <a:rPr lang="en-GB" sz="1100" baseline="30000" dirty="0">
                <a:solidFill>
                  <a:schemeClr val="tx1"/>
                </a:solidFill>
              </a:rPr>
              <a:t>th</a:t>
            </a:r>
            <a:r>
              <a:rPr lang="en-GB" sz="1100" dirty="0">
                <a:solidFill>
                  <a:schemeClr val="tx1"/>
                </a:solidFill>
              </a:rPr>
              <a:t> March, where the community can come together to break fast. Assistant Headteachers Mr Musa’ad and Ms Sayeed have been busy planning for the celebration of Eid ul </a:t>
            </a:r>
            <a:r>
              <a:rPr lang="en-GB" sz="1100" dirty="0" err="1">
                <a:solidFill>
                  <a:schemeClr val="tx1"/>
                </a:solidFill>
              </a:rPr>
              <a:t>fitr</a:t>
            </a:r>
            <a:r>
              <a:rPr lang="en-GB" sz="1100" dirty="0">
                <a:solidFill>
                  <a:schemeClr val="tx1"/>
                </a:solidFill>
              </a:rPr>
              <a:t> and communication will be sent to parents in due course.</a:t>
            </a:r>
          </a:p>
          <a:p>
            <a:endParaRPr lang="en-GB" sz="1100" dirty="0">
              <a:solidFill>
                <a:schemeClr val="tx1"/>
              </a:solidFill>
            </a:endParaRPr>
          </a:p>
          <a:p>
            <a:r>
              <a:rPr lang="en-GB" sz="1100" dirty="0">
                <a:solidFill>
                  <a:schemeClr val="tx1"/>
                </a:solidFill>
              </a:rPr>
              <a:t>Finally, I would like to thank you to all parents and guardians who attended Year 11 Parents Evening on Thursday. I hope you found it useful to meet with teachers and to hear about the progress your child is making following their Mock Examinations.</a:t>
            </a:r>
            <a:br>
              <a:rPr lang="en-GB" sz="1100" dirty="0">
                <a:solidFill>
                  <a:schemeClr val="tx1"/>
                </a:solidFill>
              </a:rPr>
            </a:br>
            <a:endParaRPr lang="en-US" sz="900" dirty="0">
              <a:solidFill>
                <a:schemeClr val="tx1"/>
              </a:solidFill>
              <a:ea typeface="Cambria" panose="02040503050406030204" pitchFamily="18" charset="0"/>
            </a:endParaRPr>
          </a:p>
          <a:p>
            <a:r>
              <a:rPr lang="en-US" sz="1100" dirty="0">
                <a:solidFill>
                  <a:schemeClr val="tx1"/>
                </a:solidFill>
                <a:ea typeface="Cambria" panose="02040503050406030204" pitchFamily="18" charset="0"/>
              </a:rPr>
              <a:t>Kind Regards</a:t>
            </a:r>
          </a:p>
          <a:p>
            <a:r>
              <a:rPr lang="en-US" sz="1100" dirty="0">
                <a:solidFill>
                  <a:schemeClr val="tx1"/>
                </a:solidFill>
                <a:ea typeface="Cambria" panose="02040503050406030204" pitchFamily="18" charset="0"/>
              </a:rPr>
              <a:t>Mr S. Worthington</a:t>
            </a:r>
          </a:p>
          <a:p>
            <a:r>
              <a:rPr lang="en-US" sz="1100" dirty="0">
                <a:solidFill>
                  <a:schemeClr val="tx1"/>
                </a:solidFill>
                <a:ea typeface="Cambria" panose="02040503050406030204" pitchFamily="18" charset="0"/>
              </a:rPr>
              <a:t>Head of School</a:t>
            </a:r>
            <a:endParaRPr lang="en-US" sz="1100" dirty="0">
              <a:solidFill>
                <a:schemeClr val="tx1"/>
              </a:solidFill>
            </a:endParaRPr>
          </a:p>
          <a:p>
            <a:endParaRPr lang="en-US" sz="1100" dirty="0">
              <a:solidFill>
                <a:schemeClr val="tx1"/>
              </a:solidFill>
            </a:endParaRPr>
          </a:p>
          <a:p>
            <a:endParaRPr lang="en-US" sz="1100" dirty="0">
              <a:solidFill>
                <a:schemeClr val="tx1"/>
              </a:solidFill>
            </a:endParaRPr>
          </a:p>
          <a:p>
            <a:endParaRPr lang="en-US" sz="1200" b="1" dirty="0">
              <a:solidFill>
                <a:schemeClr val="tx1"/>
              </a:solidFill>
            </a:endParaRPr>
          </a:p>
        </p:txBody>
      </p:sp>
      <p:pic>
        <p:nvPicPr>
          <p:cNvPr id="11" name="Picture 10">
            <a:extLst>
              <a:ext uri="{FF2B5EF4-FFF2-40B4-BE49-F238E27FC236}">
                <a16:creationId xmlns:a16="http://schemas.microsoft.com/office/drawing/2014/main" id="{A519EE27-F677-4E51-918A-D46034FB1FF4}"/>
              </a:ext>
            </a:extLst>
          </p:cNvPr>
          <p:cNvPicPr>
            <a:picLocks noChangeAspect="1"/>
          </p:cNvPicPr>
          <p:nvPr/>
        </p:nvPicPr>
        <p:blipFill>
          <a:blip r:embed="rId3"/>
          <a:stretch>
            <a:fillRect/>
          </a:stretch>
        </p:blipFill>
        <p:spPr>
          <a:xfrm>
            <a:off x="5177730" y="2164366"/>
            <a:ext cx="1387656" cy="1401064"/>
          </a:xfrm>
          <a:prstGeom prst="rect">
            <a:avLst/>
          </a:prstGeom>
        </p:spPr>
      </p:pic>
      <p:sp>
        <p:nvSpPr>
          <p:cNvPr id="12" name="Rounded Rectangle 3">
            <a:extLst>
              <a:ext uri="{FF2B5EF4-FFF2-40B4-BE49-F238E27FC236}">
                <a16:creationId xmlns:a16="http://schemas.microsoft.com/office/drawing/2014/main" id="{AE1BAB8A-369E-4A78-AB88-FAE0C63FEE32}"/>
              </a:ext>
            </a:extLst>
          </p:cNvPr>
          <p:cNvSpPr/>
          <p:nvPr/>
        </p:nvSpPr>
        <p:spPr>
          <a:xfrm>
            <a:off x="191672" y="7905390"/>
            <a:ext cx="3059833" cy="1440807"/>
          </a:xfrm>
          <a:prstGeom prst="roundRect">
            <a:avLst>
              <a:gd name="adj" fmla="val 4613"/>
            </a:avLst>
          </a:prstGeom>
          <a:gradFill flip="none" rotWithShape="1">
            <a:gsLst>
              <a:gs pos="0">
                <a:schemeClr val="bg1">
                  <a:lumMod val="65000"/>
                  <a:tint val="66000"/>
                  <a:satMod val="160000"/>
                </a:schemeClr>
              </a:gs>
              <a:gs pos="100000">
                <a:schemeClr val="bg1"/>
              </a:gs>
            </a:gsLst>
            <a:lin ang="0" scaled="1"/>
            <a:tileRect/>
          </a:gradFill>
          <a:ln w="28575">
            <a:solidFill>
              <a:srgbClr val="970D3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a:solidFill>
                  <a:srgbClr val="980D34"/>
                </a:solidFill>
              </a:rPr>
              <a:t>Follow us on X (Twitter) and Instagram, @dt_ardwick for regular updates!</a:t>
            </a:r>
          </a:p>
          <a:p>
            <a:endParaRPr lang="en-US" sz="1200" b="1" dirty="0">
              <a:solidFill>
                <a:schemeClr val="tx1"/>
              </a:solidFill>
            </a:endParaRPr>
          </a:p>
        </p:txBody>
      </p:sp>
    </p:spTree>
    <p:extLst>
      <p:ext uri="{BB962C8B-B14F-4D97-AF65-F5344CB8AC3E}">
        <p14:creationId xmlns:p14="http://schemas.microsoft.com/office/powerpoint/2010/main" val="3447781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40A0F0-C29E-4160-8657-178A8E8D340F}"/>
              </a:ext>
            </a:extLst>
          </p:cNvPr>
          <p:cNvSpPr>
            <a:spLocks noGrp="1"/>
          </p:cNvSpPr>
          <p:nvPr>
            <p:ph type="body" sz="quarter" idx="10"/>
          </p:nvPr>
        </p:nvSpPr>
        <p:spPr/>
        <p:txBody>
          <a:bodyPr/>
          <a:lstStyle/>
          <a:p>
            <a:endParaRPr lang="en-GB"/>
          </a:p>
        </p:txBody>
      </p:sp>
      <p:sp>
        <p:nvSpPr>
          <p:cNvPr id="3" name="Text Placeholder 2">
            <a:extLst>
              <a:ext uri="{FF2B5EF4-FFF2-40B4-BE49-F238E27FC236}">
                <a16:creationId xmlns:a16="http://schemas.microsoft.com/office/drawing/2014/main" id="{399FF446-CA11-4143-8803-EF60A560C7F7}"/>
              </a:ext>
            </a:extLst>
          </p:cNvPr>
          <p:cNvSpPr>
            <a:spLocks noGrp="1"/>
          </p:cNvSpPr>
          <p:nvPr>
            <p:ph type="body" sz="quarter" idx="11"/>
          </p:nvPr>
        </p:nvSpPr>
        <p:spPr/>
        <p:txBody>
          <a:bodyPr/>
          <a:lstStyle/>
          <a:p>
            <a:endParaRPr lang="en-GB"/>
          </a:p>
        </p:txBody>
      </p:sp>
      <p:sp>
        <p:nvSpPr>
          <p:cNvPr id="4" name="Rectangle 3">
            <a:extLst>
              <a:ext uri="{FF2B5EF4-FFF2-40B4-BE49-F238E27FC236}">
                <a16:creationId xmlns:a16="http://schemas.microsoft.com/office/drawing/2014/main" id="{C027AF85-53BA-45F4-ACFD-70A5B2E1A3CB}"/>
              </a:ext>
            </a:extLst>
          </p:cNvPr>
          <p:cNvSpPr/>
          <p:nvPr/>
        </p:nvSpPr>
        <p:spPr>
          <a:xfrm>
            <a:off x="198120" y="234696"/>
            <a:ext cx="6461760" cy="9131807"/>
          </a:xfrm>
          <a:prstGeom prst="rect">
            <a:avLst/>
          </a:prstGeom>
          <a:solidFill>
            <a:schemeClr val="bg1"/>
          </a:solidFill>
          <a:ln w="38100">
            <a:solidFill>
              <a:srgbClr val="980D3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1200" b="1" dirty="0">
              <a:solidFill>
                <a:srgbClr val="980D34"/>
              </a:solidFill>
            </a:endParaRPr>
          </a:p>
          <a:p>
            <a:endParaRPr lang="en-GB" sz="1200" b="1" dirty="0">
              <a:solidFill>
                <a:srgbClr val="980D34"/>
              </a:solidFill>
            </a:endParaRPr>
          </a:p>
          <a:p>
            <a:endParaRPr lang="en-GB" sz="1200" b="1" dirty="0">
              <a:solidFill>
                <a:srgbClr val="980D34"/>
              </a:solidFill>
            </a:endParaRPr>
          </a:p>
          <a:p>
            <a:pPr algn="ctr"/>
            <a:r>
              <a:rPr lang="en-GB" dirty="0"/>
              <a:t> </a:t>
            </a:r>
          </a:p>
        </p:txBody>
      </p:sp>
      <p:pic>
        <p:nvPicPr>
          <p:cNvPr id="6" name="Picture 5">
            <a:extLst>
              <a:ext uri="{FF2B5EF4-FFF2-40B4-BE49-F238E27FC236}">
                <a16:creationId xmlns:a16="http://schemas.microsoft.com/office/drawing/2014/main" id="{0EE531A2-31C2-47D0-9137-4D73203E56FB}"/>
              </a:ext>
            </a:extLst>
          </p:cNvPr>
          <p:cNvPicPr>
            <a:picLocks noChangeAspect="1"/>
          </p:cNvPicPr>
          <p:nvPr/>
        </p:nvPicPr>
        <p:blipFill rotWithShape="1">
          <a:blip r:embed="rId2"/>
          <a:srcRect t="6959"/>
          <a:stretch/>
        </p:blipFill>
        <p:spPr>
          <a:xfrm>
            <a:off x="352952" y="947927"/>
            <a:ext cx="6172539" cy="7705344"/>
          </a:xfrm>
          <a:prstGeom prst="rect">
            <a:avLst/>
          </a:prstGeom>
        </p:spPr>
      </p:pic>
    </p:spTree>
    <p:extLst>
      <p:ext uri="{BB962C8B-B14F-4D97-AF65-F5344CB8AC3E}">
        <p14:creationId xmlns:p14="http://schemas.microsoft.com/office/powerpoint/2010/main" val="3982351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F07AA5-B56A-436C-9DC6-E925F65F3E78}"/>
              </a:ext>
            </a:extLst>
          </p:cNvPr>
          <p:cNvSpPr txBox="1"/>
          <p:nvPr/>
        </p:nvSpPr>
        <p:spPr>
          <a:xfrm>
            <a:off x="115690" y="197925"/>
            <a:ext cx="3432048" cy="861774"/>
          </a:xfrm>
          <a:prstGeom prst="rect">
            <a:avLst/>
          </a:prstGeom>
          <a:noFill/>
        </p:spPr>
        <p:txBody>
          <a:bodyPr wrap="square">
            <a:spAutoFit/>
          </a:bodyPr>
          <a:lstStyle/>
          <a:p>
            <a:pPr rtl="0">
              <a:spcBef>
                <a:spcPts val="0"/>
              </a:spcBef>
              <a:spcAft>
                <a:spcPts val="0"/>
              </a:spcAft>
            </a:pPr>
            <a:r>
              <a:rPr lang="en-GB" sz="1400" b="1" i="0" u="none" strike="noStrike" dirty="0">
                <a:solidFill>
                  <a:srgbClr val="9B2242"/>
                </a:solidFill>
                <a:effectLst/>
                <a:latin typeface="Arial" panose="020B0604020202020204" pitchFamily="34" charset="0"/>
              </a:rPr>
              <a:t>Head of Year Messages</a:t>
            </a:r>
            <a:endParaRPr lang="en-GB" sz="1400" b="0" dirty="0">
              <a:effectLst/>
            </a:endParaRPr>
          </a:p>
          <a:p>
            <a:br>
              <a:rPr lang="en-GB" dirty="0"/>
            </a:br>
            <a:endParaRPr lang="en-GB" dirty="0"/>
          </a:p>
        </p:txBody>
      </p:sp>
      <p:pic>
        <p:nvPicPr>
          <p:cNvPr id="1026" name="Picture 2">
            <a:extLst>
              <a:ext uri="{FF2B5EF4-FFF2-40B4-BE49-F238E27FC236}">
                <a16:creationId xmlns:a16="http://schemas.microsoft.com/office/drawing/2014/main" id="{F45770F6-AAFF-4654-BCEB-4DF1BFE7BC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5315" y="-871672"/>
            <a:ext cx="113256" cy="1586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D46BFE2-4288-4203-8EB5-5E2A4182FAF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584" y="4001200"/>
            <a:ext cx="765139" cy="107101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6A8B1D74-9F26-46D2-BF51-77EEFC39EAB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1585" y="5459455"/>
            <a:ext cx="765138" cy="107101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DA11BE39-A806-4DE6-BDF9-F2F6B9D7165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1180" y="7635646"/>
            <a:ext cx="765139" cy="107101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8ABD7910-7680-4AF1-A6A7-C05D2661E7D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4209" y="2503524"/>
            <a:ext cx="792514" cy="111043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7126A4D7-A611-4FB8-94A3-F22D9FDB6D5B}"/>
              </a:ext>
            </a:extLst>
          </p:cNvPr>
          <p:cNvSpPr/>
          <p:nvPr/>
        </p:nvSpPr>
        <p:spPr>
          <a:xfrm>
            <a:off x="1158283" y="670083"/>
            <a:ext cx="5584027" cy="1590129"/>
          </a:xfrm>
          <a:prstGeom prst="rect">
            <a:avLst/>
          </a:prstGeom>
          <a:solidFill>
            <a:schemeClr val="bg1"/>
          </a:solidFill>
          <a:ln w="38100">
            <a:solidFill>
              <a:srgbClr val="980D3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a:solidFill>
                  <a:srgbClr val="980D34"/>
                </a:solidFill>
              </a:rPr>
              <a:t>Year 7 – Miss Martin</a:t>
            </a:r>
          </a:p>
          <a:p>
            <a:r>
              <a:rPr lang="en-GB" sz="1200" dirty="0">
                <a:solidFill>
                  <a:schemeClr val="tx1"/>
                </a:solidFill>
                <a:effectLst/>
                <a:ea typeface="Calibri" panose="020F0502020204030204" pitchFamily="34" charset="0"/>
              </a:rPr>
              <a:t>Year 7 have had a brilliant first week back. We held an assembly to realign the year group with the DTA way. I have seen some excellent examples of pupils habituating the DTA on the corridors and in lessons this week. Pupils have been demonstrating our values of ready, respectful and responsible during the school day. Polite reminder that if your child has lost their pupil passport, they will need to purchase one from the pastoral hub. They are able to do this every day on the way to form. The cost is £6. Have a great weekend </a:t>
            </a:r>
          </a:p>
          <a:p>
            <a:endParaRPr lang="en-GB" sz="1200" b="1" dirty="0">
              <a:solidFill>
                <a:schemeClr val="tx1"/>
              </a:solidFill>
            </a:endParaRPr>
          </a:p>
          <a:p>
            <a:endParaRPr lang="en-GB" sz="1200" b="1" dirty="0">
              <a:solidFill>
                <a:schemeClr val="tx1"/>
              </a:solidFill>
            </a:endParaRPr>
          </a:p>
        </p:txBody>
      </p:sp>
      <p:pic>
        <p:nvPicPr>
          <p:cNvPr id="3" name="Picture 2">
            <a:extLst>
              <a:ext uri="{FF2B5EF4-FFF2-40B4-BE49-F238E27FC236}">
                <a16:creationId xmlns:a16="http://schemas.microsoft.com/office/drawing/2014/main" id="{0801674D-361C-4C2A-B03F-009FB6D70CC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1180" y="845133"/>
            <a:ext cx="765947" cy="1072202"/>
          </a:xfrm>
          <a:prstGeom prst="rect">
            <a:avLst/>
          </a:prstGeom>
        </p:spPr>
      </p:pic>
      <p:sp>
        <p:nvSpPr>
          <p:cNvPr id="18" name="Rectangle 17">
            <a:extLst>
              <a:ext uri="{FF2B5EF4-FFF2-40B4-BE49-F238E27FC236}">
                <a16:creationId xmlns:a16="http://schemas.microsoft.com/office/drawing/2014/main" id="{86AA3503-70E0-42F7-A2EF-BC53EB433B6D}"/>
              </a:ext>
            </a:extLst>
          </p:cNvPr>
          <p:cNvSpPr/>
          <p:nvPr/>
        </p:nvSpPr>
        <p:spPr>
          <a:xfrm>
            <a:off x="1158283" y="2390637"/>
            <a:ext cx="5584027" cy="1390987"/>
          </a:xfrm>
          <a:prstGeom prst="rect">
            <a:avLst/>
          </a:prstGeom>
          <a:solidFill>
            <a:schemeClr val="bg1"/>
          </a:solidFill>
          <a:ln w="38100">
            <a:solidFill>
              <a:srgbClr val="980D3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a:solidFill>
                  <a:srgbClr val="980D34"/>
                </a:solidFill>
              </a:rPr>
              <a:t>Year 8 – Mr Bridden</a:t>
            </a:r>
          </a:p>
          <a:p>
            <a:r>
              <a:rPr lang="en-GB" sz="1200" dirty="0">
                <a:solidFill>
                  <a:schemeClr val="tx1"/>
                </a:solidFill>
              </a:rPr>
              <a:t>I would like to give all of year 8 a warm welcome back and hope you all had an enjoyable break and are well rested for your return. We are having a big focus on making sure all pupils are organised and prepared for school on this first week back so if you are aware your child is missing any of their equipment or a planner. They can purchase it upon entry to school with cash or through the </a:t>
            </a:r>
            <a:r>
              <a:rPr lang="en-GB" sz="1200" dirty="0" err="1">
                <a:solidFill>
                  <a:schemeClr val="tx1"/>
                </a:solidFill>
              </a:rPr>
              <a:t>MyCAS</a:t>
            </a:r>
            <a:r>
              <a:rPr lang="en-GB" sz="1200" dirty="0">
                <a:solidFill>
                  <a:schemeClr val="tx1"/>
                </a:solidFill>
              </a:rPr>
              <a:t> application.</a:t>
            </a:r>
          </a:p>
        </p:txBody>
      </p:sp>
      <p:sp>
        <p:nvSpPr>
          <p:cNvPr id="19" name="Rectangle 18">
            <a:extLst>
              <a:ext uri="{FF2B5EF4-FFF2-40B4-BE49-F238E27FC236}">
                <a16:creationId xmlns:a16="http://schemas.microsoft.com/office/drawing/2014/main" id="{A9F1E2FB-6EAE-41E1-B96F-4594FE87A755}"/>
              </a:ext>
            </a:extLst>
          </p:cNvPr>
          <p:cNvSpPr/>
          <p:nvPr/>
        </p:nvSpPr>
        <p:spPr>
          <a:xfrm>
            <a:off x="1158283" y="3938395"/>
            <a:ext cx="5610919" cy="1196629"/>
          </a:xfrm>
          <a:prstGeom prst="rect">
            <a:avLst/>
          </a:prstGeom>
          <a:solidFill>
            <a:schemeClr val="bg1"/>
          </a:solidFill>
          <a:ln w="38100">
            <a:solidFill>
              <a:srgbClr val="980D3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a:solidFill>
                  <a:srgbClr val="980D34"/>
                </a:solidFill>
              </a:rPr>
              <a:t>Year 9 – Mrs Rashford</a:t>
            </a:r>
          </a:p>
          <a:p>
            <a:r>
              <a:rPr lang="en-GB" sz="1200" dirty="0">
                <a:solidFill>
                  <a:schemeClr val="tx1"/>
                </a:solidFill>
                <a:effectLst/>
                <a:ea typeface="Calibri" panose="020F0502020204030204" pitchFamily="34" charset="0"/>
              </a:rPr>
              <a:t>I hope you had a restful half term. This term is a short one and again a busy one. Year 9 Pupils picked their options choices last week. If you have any queries regarding this process please don’t hesitate to get in touch. Pupils will be informed of confirmed choices in due course. Please note once choice are confirmed pupils will not be allowed to change once they start year 10. </a:t>
            </a:r>
          </a:p>
          <a:p>
            <a:endParaRPr lang="en-GB" sz="1200" b="1" dirty="0">
              <a:solidFill>
                <a:srgbClr val="980D34"/>
              </a:solidFill>
            </a:endParaRPr>
          </a:p>
        </p:txBody>
      </p:sp>
      <p:sp>
        <p:nvSpPr>
          <p:cNvPr id="20" name="Rectangle 19">
            <a:extLst>
              <a:ext uri="{FF2B5EF4-FFF2-40B4-BE49-F238E27FC236}">
                <a16:creationId xmlns:a16="http://schemas.microsoft.com/office/drawing/2014/main" id="{58BA4054-8CC4-4B3A-AEBE-0CA5E608E0CD}"/>
              </a:ext>
            </a:extLst>
          </p:cNvPr>
          <p:cNvSpPr/>
          <p:nvPr/>
        </p:nvSpPr>
        <p:spPr>
          <a:xfrm>
            <a:off x="1158283" y="5291795"/>
            <a:ext cx="5610920" cy="1490338"/>
          </a:xfrm>
          <a:prstGeom prst="rect">
            <a:avLst/>
          </a:prstGeom>
          <a:solidFill>
            <a:schemeClr val="bg1"/>
          </a:solidFill>
          <a:ln w="38100">
            <a:solidFill>
              <a:srgbClr val="980D3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a:solidFill>
                  <a:srgbClr val="980D34"/>
                </a:solidFill>
              </a:rPr>
              <a:t>Year 10 – Mr Smith</a:t>
            </a:r>
          </a:p>
          <a:p>
            <a:r>
              <a:rPr lang="en-GB" sz="1200" dirty="0">
                <a:solidFill>
                  <a:schemeClr val="tx1"/>
                </a:solidFill>
                <a:effectLst/>
                <a:ea typeface="Calibri" panose="020F0502020204030204" pitchFamily="34" charset="0"/>
              </a:rPr>
              <a:t>The Year 10 pupils have started back with a really strong work ethic and focus since their return from the ‘fire break’. We have spoken about the importance of turning ‘adversity into advantage’ and how the extended Christmas break will hopefully have given them an extra period of rest and rejuvenation in what is normally a tiring half term up to February. The pupils now need to concentrate on the upcoming mock exams and ensuring they are revising and preparing for these.</a:t>
            </a:r>
          </a:p>
          <a:p>
            <a:endParaRPr lang="en-GB" sz="1200" b="1" dirty="0">
              <a:solidFill>
                <a:schemeClr val="tx1"/>
              </a:solidFill>
            </a:endParaRPr>
          </a:p>
          <a:p>
            <a:endParaRPr lang="en-GB" sz="1200" b="1" dirty="0">
              <a:solidFill>
                <a:schemeClr val="tx1"/>
              </a:solidFill>
            </a:endParaRPr>
          </a:p>
        </p:txBody>
      </p:sp>
      <p:sp>
        <p:nvSpPr>
          <p:cNvPr id="21" name="Rectangle 20">
            <a:extLst>
              <a:ext uri="{FF2B5EF4-FFF2-40B4-BE49-F238E27FC236}">
                <a16:creationId xmlns:a16="http://schemas.microsoft.com/office/drawing/2014/main" id="{A0149B03-2E7B-405F-9AF3-A9E76261DB93}"/>
              </a:ext>
            </a:extLst>
          </p:cNvPr>
          <p:cNvSpPr/>
          <p:nvPr/>
        </p:nvSpPr>
        <p:spPr>
          <a:xfrm>
            <a:off x="1144835" y="6912209"/>
            <a:ext cx="5624367" cy="2517893"/>
          </a:xfrm>
          <a:prstGeom prst="rect">
            <a:avLst/>
          </a:prstGeom>
          <a:solidFill>
            <a:schemeClr val="bg1"/>
          </a:solidFill>
          <a:ln w="38100">
            <a:solidFill>
              <a:srgbClr val="980D3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a:solidFill>
                  <a:srgbClr val="980D34"/>
                </a:solidFill>
              </a:rPr>
              <a:t>Year 11 – Mr Diaz</a:t>
            </a:r>
          </a:p>
          <a:p>
            <a:r>
              <a:rPr lang="en-GB" sz="1200" dirty="0">
                <a:solidFill>
                  <a:schemeClr val="tx1"/>
                </a:solidFill>
                <a:effectLst/>
                <a:ea typeface="Calibri" panose="020F0502020204030204" pitchFamily="34" charset="0"/>
              </a:rPr>
              <a:t>Thank you to everyone who attended Year 11 Parents Evening this week, I’m sure you will all agree, this is a crucial time for our pupils and it is of most importance that everyone is on board to support them in getting through these last few hurdles before their official GCSE Examinations. All pupils in Year 11 are eager to succeed and there is no better encouragement and motivation, than having a strong supportive network between school and home. If you were unable to attend Parents Evening, please contact the school, or me directly, for further information. Revision classes, Masterclasses and other support will soon resume for Year 11 this half term and through the Easter Holidays, which we will inform you and our pupils about in due time. I will soon be announcing more information about Year 11 Prom, this will be the most exciting event of the year for our pupils and a great opportunity for them all to look back at their 5 year journey at DTA. Watch this space!</a:t>
            </a:r>
          </a:p>
          <a:p>
            <a:endParaRPr lang="en-GB" sz="1200" b="1" dirty="0">
              <a:solidFill>
                <a:srgbClr val="980D34"/>
              </a:solidFill>
            </a:endParaRPr>
          </a:p>
        </p:txBody>
      </p:sp>
    </p:spTree>
    <p:extLst>
      <p:ext uri="{BB962C8B-B14F-4D97-AF65-F5344CB8AC3E}">
        <p14:creationId xmlns:p14="http://schemas.microsoft.com/office/powerpoint/2010/main" val="1910308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40A0F0-C29E-4160-8657-178A8E8D340F}"/>
              </a:ext>
            </a:extLst>
          </p:cNvPr>
          <p:cNvSpPr>
            <a:spLocks noGrp="1"/>
          </p:cNvSpPr>
          <p:nvPr>
            <p:ph type="body" sz="quarter" idx="10"/>
          </p:nvPr>
        </p:nvSpPr>
        <p:spPr/>
        <p:txBody>
          <a:bodyPr/>
          <a:lstStyle/>
          <a:p>
            <a:endParaRPr lang="en-GB"/>
          </a:p>
        </p:txBody>
      </p:sp>
      <p:sp>
        <p:nvSpPr>
          <p:cNvPr id="3" name="Text Placeholder 2">
            <a:extLst>
              <a:ext uri="{FF2B5EF4-FFF2-40B4-BE49-F238E27FC236}">
                <a16:creationId xmlns:a16="http://schemas.microsoft.com/office/drawing/2014/main" id="{399FF446-CA11-4143-8803-EF60A560C7F7}"/>
              </a:ext>
            </a:extLst>
          </p:cNvPr>
          <p:cNvSpPr>
            <a:spLocks noGrp="1"/>
          </p:cNvSpPr>
          <p:nvPr>
            <p:ph type="body" sz="quarter" idx="11"/>
          </p:nvPr>
        </p:nvSpPr>
        <p:spPr/>
        <p:txBody>
          <a:bodyPr/>
          <a:lstStyle/>
          <a:p>
            <a:endParaRPr lang="en-GB"/>
          </a:p>
        </p:txBody>
      </p:sp>
      <p:sp>
        <p:nvSpPr>
          <p:cNvPr id="4" name="Rectangle 3">
            <a:extLst>
              <a:ext uri="{FF2B5EF4-FFF2-40B4-BE49-F238E27FC236}">
                <a16:creationId xmlns:a16="http://schemas.microsoft.com/office/drawing/2014/main" id="{C027AF85-53BA-45F4-ACFD-70A5B2E1A3CB}"/>
              </a:ext>
            </a:extLst>
          </p:cNvPr>
          <p:cNvSpPr/>
          <p:nvPr/>
        </p:nvSpPr>
        <p:spPr>
          <a:xfrm>
            <a:off x="198120" y="166602"/>
            <a:ext cx="6461760" cy="9131807"/>
          </a:xfrm>
          <a:prstGeom prst="rect">
            <a:avLst/>
          </a:prstGeom>
          <a:solidFill>
            <a:schemeClr val="bg1"/>
          </a:solidFill>
          <a:ln w="38100">
            <a:solidFill>
              <a:srgbClr val="980D3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a:solidFill>
                  <a:srgbClr val="980D34"/>
                </a:solidFill>
              </a:rPr>
              <a:t>National Attendance Award</a:t>
            </a:r>
            <a:endParaRPr lang="en-GB" sz="1200" b="1" dirty="0">
              <a:solidFill>
                <a:srgbClr val="980D34"/>
              </a:solidFill>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en-GB" sz="1200" dirty="0">
                <a:solidFill>
                  <a:schemeClr val="tx1"/>
                </a:solidFill>
                <a:ea typeface="Merriweather"/>
                <a:cs typeface="Merriweather"/>
                <a:sym typeface="Merriweather"/>
              </a:rPr>
              <a:t>Dean Trust Ardwick has been recognised nationally for excellent attendance in the Autumn term, top 25% of all school. All pupils have contributed to our school receiving this award. Well done everyone!</a:t>
            </a:r>
          </a:p>
          <a:p>
            <a:endParaRPr lang="en-GB" sz="1200" b="1" dirty="0">
              <a:solidFill>
                <a:srgbClr val="980D34"/>
              </a:solidFill>
              <a:effectLst/>
              <a:latin typeface="Calibri" panose="020F0502020204030204" pitchFamily="34" charset="0"/>
              <a:ea typeface="Calibri" panose="020F0502020204030204" pitchFamily="34" charset="0"/>
            </a:endParaRPr>
          </a:p>
          <a:p>
            <a:endParaRPr lang="en-GB" sz="1200" b="1" dirty="0">
              <a:solidFill>
                <a:srgbClr val="980D34"/>
              </a:solidFill>
            </a:endParaRPr>
          </a:p>
          <a:p>
            <a:endParaRPr lang="en-GB" sz="1200" b="1" dirty="0">
              <a:solidFill>
                <a:srgbClr val="980D34"/>
              </a:solidFill>
            </a:endParaRPr>
          </a:p>
          <a:p>
            <a:endParaRPr lang="en-GB" sz="1200" b="1" dirty="0">
              <a:solidFill>
                <a:srgbClr val="980D34"/>
              </a:solidFill>
            </a:endParaRPr>
          </a:p>
          <a:p>
            <a:endParaRPr lang="en-GB" sz="1200" b="1" dirty="0">
              <a:solidFill>
                <a:srgbClr val="980D34"/>
              </a:solidFill>
            </a:endParaRPr>
          </a:p>
          <a:p>
            <a:endParaRPr lang="en-GB" sz="1200" b="1" dirty="0">
              <a:solidFill>
                <a:srgbClr val="980D34"/>
              </a:solidFill>
            </a:endParaRPr>
          </a:p>
          <a:p>
            <a:endParaRPr lang="en-GB" sz="1200" b="1" dirty="0">
              <a:solidFill>
                <a:srgbClr val="980D34"/>
              </a:solidFill>
            </a:endParaRPr>
          </a:p>
          <a:p>
            <a:endParaRPr lang="en-GB" sz="1200" b="1" dirty="0">
              <a:solidFill>
                <a:srgbClr val="980D34"/>
              </a:solidFill>
            </a:endParaRPr>
          </a:p>
          <a:p>
            <a:endParaRPr lang="en-GB" sz="1200" b="1" dirty="0">
              <a:solidFill>
                <a:srgbClr val="980D34"/>
              </a:solidFill>
            </a:endParaRPr>
          </a:p>
          <a:p>
            <a:endParaRPr lang="en-GB" sz="1200" b="1" dirty="0">
              <a:solidFill>
                <a:srgbClr val="980D34"/>
              </a:solidFill>
            </a:endParaRPr>
          </a:p>
          <a:p>
            <a:endParaRPr lang="en-GB" sz="1200" b="1" dirty="0">
              <a:solidFill>
                <a:srgbClr val="980D34"/>
              </a:solidFill>
            </a:endParaRPr>
          </a:p>
          <a:p>
            <a:endParaRPr lang="en-GB" sz="1200" b="1" dirty="0">
              <a:solidFill>
                <a:srgbClr val="980D34"/>
              </a:solidFill>
            </a:endParaRPr>
          </a:p>
          <a:p>
            <a:endParaRPr lang="en-GB" sz="1200" b="1" dirty="0">
              <a:solidFill>
                <a:srgbClr val="980D34"/>
              </a:solidFill>
            </a:endParaRPr>
          </a:p>
          <a:p>
            <a:endParaRPr lang="en-GB" sz="1200" b="1" dirty="0">
              <a:solidFill>
                <a:srgbClr val="980D34"/>
              </a:solidFill>
            </a:endParaRPr>
          </a:p>
          <a:p>
            <a:endParaRPr lang="en-GB" sz="1200" b="1" dirty="0">
              <a:solidFill>
                <a:srgbClr val="980D34"/>
              </a:solidFill>
            </a:endParaRPr>
          </a:p>
          <a:p>
            <a:endParaRPr lang="en-GB" sz="1200" b="1" dirty="0">
              <a:solidFill>
                <a:srgbClr val="980D34"/>
              </a:solidFill>
            </a:endParaRPr>
          </a:p>
          <a:p>
            <a:endParaRPr lang="en-GB" sz="1200" b="1" dirty="0">
              <a:solidFill>
                <a:srgbClr val="980D34"/>
              </a:solidFill>
            </a:endParaRPr>
          </a:p>
          <a:p>
            <a:r>
              <a:rPr lang="en-GB" sz="1200" b="1" dirty="0">
                <a:solidFill>
                  <a:srgbClr val="980D34"/>
                </a:solidFill>
              </a:rPr>
              <a:t>422 Community Hub- Stockport Road</a:t>
            </a:r>
          </a:p>
          <a:p>
            <a:r>
              <a:rPr lang="en-GB" sz="1100" dirty="0">
                <a:solidFill>
                  <a:schemeClr val="tx1"/>
                </a:solidFill>
              </a:rPr>
              <a:t>During the aftermath of the Fire Incident in January, the school was supported greatly by 422 Community Hub who offered us working spaces to allow us to offer provision to our most vulnerable pupils, and also offer a drop in service for families to access support. Additionally, they also provided free lunches for pupils working from 422, as well as any pupils entitled to a Free School Meal. This support was crucial, and we are so grateful to the team. The 422 Community Hub is a project of Manchester Vineyard, a local church in the heart of the Longsight-Ardwick community. The 422 Hub hosts a community cafe, a variety of free programmes and spaces to hire for like-minded organisations that offer opportunities, boost well-being and tackle poverty. The hub also has a Community Pantry, which supports families who are referred to them because they are experiencing food poverty. As members they make a £1 membership contribution and receive 10 items of food and essentials each week for three months. Please visit the website for more information of the support offered from The 422 Hub </a:t>
            </a:r>
            <a:r>
              <a:rPr lang="en-GB" sz="1050" dirty="0">
                <a:hlinkClick r:id="rId2"/>
              </a:rPr>
              <a:t>Projects – 422 Community Hub (422manchester.org)</a:t>
            </a:r>
            <a:endParaRPr lang="en-GB" sz="1050" dirty="0">
              <a:solidFill>
                <a:schemeClr val="tx1"/>
              </a:solidFill>
            </a:endParaRPr>
          </a:p>
        </p:txBody>
      </p:sp>
      <p:pic>
        <p:nvPicPr>
          <p:cNvPr id="12" name="Google Shape;264;p35">
            <a:extLst>
              <a:ext uri="{FF2B5EF4-FFF2-40B4-BE49-F238E27FC236}">
                <a16:creationId xmlns:a16="http://schemas.microsoft.com/office/drawing/2014/main" id="{D5424104-5DA2-4391-8860-DB133B89ACFE}"/>
              </a:ext>
            </a:extLst>
          </p:cNvPr>
          <p:cNvPicPr preferRelativeResize="0"/>
          <p:nvPr/>
        </p:nvPicPr>
        <p:blipFill rotWithShape="1">
          <a:blip r:embed="rId3">
            <a:alphaModFix/>
          </a:blip>
          <a:srcRect l="13701" t="14229" r="14448" b="6763"/>
          <a:stretch/>
        </p:blipFill>
        <p:spPr>
          <a:xfrm>
            <a:off x="1012031" y="980286"/>
            <a:ext cx="4833938" cy="2762311"/>
          </a:xfrm>
          <a:prstGeom prst="rect">
            <a:avLst/>
          </a:prstGeom>
          <a:noFill/>
          <a:ln>
            <a:noFill/>
          </a:ln>
        </p:spPr>
      </p:pic>
      <p:pic>
        <p:nvPicPr>
          <p:cNvPr id="10" name="Picture 9">
            <a:extLst>
              <a:ext uri="{FF2B5EF4-FFF2-40B4-BE49-F238E27FC236}">
                <a16:creationId xmlns:a16="http://schemas.microsoft.com/office/drawing/2014/main" id="{CC0FC8D6-7FC4-4E83-8786-0284DCBFEF4D}"/>
              </a:ext>
            </a:extLst>
          </p:cNvPr>
          <p:cNvPicPr>
            <a:picLocks noChangeAspect="1"/>
          </p:cNvPicPr>
          <p:nvPr/>
        </p:nvPicPr>
        <p:blipFill>
          <a:blip r:embed="rId4"/>
          <a:stretch>
            <a:fillRect/>
          </a:stretch>
        </p:blipFill>
        <p:spPr>
          <a:xfrm>
            <a:off x="430213" y="5981755"/>
            <a:ext cx="2180403" cy="3163371"/>
          </a:xfrm>
          <a:prstGeom prst="rect">
            <a:avLst/>
          </a:prstGeom>
        </p:spPr>
      </p:pic>
      <p:pic>
        <p:nvPicPr>
          <p:cNvPr id="13" name="Picture 12">
            <a:extLst>
              <a:ext uri="{FF2B5EF4-FFF2-40B4-BE49-F238E27FC236}">
                <a16:creationId xmlns:a16="http://schemas.microsoft.com/office/drawing/2014/main" id="{97546C71-6607-43F9-89E9-BBD6E0782656}"/>
              </a:ext>
            </a:extLst>
          </p:cNvPr>
          <p:cNvPicPr>
            <a:picLocks noChangeAspect="1"/>
          </p:cNvPicPr>
          <p:nvPr/>
        </p:nvPicPr>
        <p:blipFill>
          <a:blip r:embed="rId5"/>
          <a:stretch>
            <a:fillRect/>
          </a:stretch>
        </p:blipFill>
        <p:spPr>
          <a:xfrm>
            <a:off x="2800741" y="6266429"/>
            <a:ext cx="3724750" cy="2594022"/>
          </a:xfrm>
          <a:prstGeom prst="rect">
            <a:avLst/>
          </a:prstGeom>
        </p:spPr>
      </p:pic>
    </p:spTree>
    <p:extLst>
      <p:ext uri="{BB962C8B-B14F-4D97-AF65-F5344CB8AC3E}">
        <p14:creationId xmlns:p14="http://schemas.microsoft.com/office/powerpoint/2010/main" val="3249524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40A0F0-C29E-4160-8657-178A8E8D340F}"/>
              </a:ext>
            </a:extLst>
          </p:cNvPr>
          <p:cNvSpPr>
            <a:spLocks noGrp="1"/>
          </p:cNvSpPr>
          <p:nvPr>
            <p:ph type="body" sz="quarter" idx="10"/>
          </p:nvPr>
        </p:nvSpPr>
        <p:spPr/>
        <p:txBody>
          <a:bodyPr/>
          <a:lstStyle/>
          <a:p>
            <a:endParaRPr lang="en-GB"/>
          </a:p>
        </p:txBody>
      </p:sp>
      <p:sp>
        <p:nvSpPr>
          <p:cNvPr id="3" name="Text Placeholder 2">
            <a:extLst>
              <a:ext uri="{FF2B5EF4-FFF2-40B4-BE49-F238E27FC236}">
                <a16:creationId xmlns:a16="http://schemas.microsoft.com/office/drawing/2014/main" id="{399FF446-CA11-4143-8803-EF60A560C7F7}"/>
              </a:ext>
            </a:extLst>
          </p:cNvPr>
          <p:cNvSpPr>
            <a:spLocks noGrp="1"/>
          </p:cNvSpPr>
          <p:nvPr>
            <p:ph type="body" sz="quarter" idx="11"/>
          </p:nvPr>
        </p:nvSpPr>
        <p:spPr/>
        <p:txBody>
          <a:bodyPr/>
          <a:lstStyle/>
          <a:p>
            <a:endParaRPr lang="en-GB"/>
          </a:p>
        </p:txBody>
      </p:sp>
      <p:sp>
        <p:nvSpPr>
          <p:cNvPr id="4" name="Rectangle 3">
            <a:extLst>
              <a:ext uri="{FF2B5EF4-FFF2-40B4-BE49-F238E27FC236}">
                <a16:creationId xmlns:a16="http://schemas.microsoft.com/office/drawing/2014/main" id="{C027AF85-53BA-45F4-ACFD-70A5B2E1A3CB}"/>
              </a:ext>
            </a:extLst>
          </p:cNvPr>
          <p:cNvSpPr/>
          <p:nvPr/>
        </p:nvSpPr>
        <p:spPr>
          <a:xfrm>
            <a:off x="198120" y="166602"/>
            <a:ext cx="6461760" cy="9131807"/>
          </a:xfrm>
          <a:prstGeom prst="rect">
            <a:avLst/>
          </a:prstGeom>
          <a:solidFill>
            <a:schemeClr val="bg1"/>
          </a:solidFill>
          <a:ln w="38100">
            <a:solidFill>
              <a:srgbClr val="980D3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a:solidFill>
                  <a:srgbClr val="980D34"/>
                </a:solidFill>
              </a:rPr>
              <a:t>Physical Education- Year 11 Football Team</a:t>
            </a:r>
            <a:endParaRPr lang="en-GB" sz="1100" dirty="0">
              <a:solidFill>
                <a:schemeClr val="tx1"/>
              </a:solidFill>
              <a:effectLst/>
              <a:latin typeface="Calibri" panose="020F0502020204030204" pitchFamily="34" charset="0"/>
              <a:ea typeface="Calibri" panose="020F0502020204030204" pitchFamily="34" charset="0"/>
            </a:endParaRPr>
          </a:p>
          <a:p>
            <a:r>
              <a:rPr lang="en-GB" sz="1100" dirty="0">
                <a:solidFill>
                  <a:schemeClr val="tx1"/>
                </a:solidFill>
                <a:effectLst/>
                <a:latin typeface="Calibri" panose="020F0502020204030204" pitchFamily="34" charset="0"/>
                <a:ea typeface="Times New Roman" panose="02020603050405020304" pitchFamily="18" charset="0"/>
              </a:rPr>
              <a:t>It is great to restart fixtures since the fire incident. The Year 11 team were brilliant in their 7-2 win over St Anne’s on Tuesday. DTA dominated possession of the ball and created lots of chance. </a:t>
            </a:r>
            <a:r>
              <a:rPr lang="en-GB" sz="1100" dirty="0" err="1">
                <a:solidFill>
                  <a:schemeClr val="tx1"/>
                </a:solidFill>
                <a:effectLst/>
                <a:latin typeface="Calibri" panose="020F0502020204030204" pitchFamily="34" charset="0"/>
                <a:ea typeface="Times New Roman" panose="02020603050405020304" pitchFamily="18" charset="0"/>
              </a:rPr>
              <a:t>Shaheen</a:t>
            </a:r>
            <a:r>
              <a:rPr lang="en-GB" sz="1100" dirty="0">
                <a:solidFill>
                  <a:schemeClr val="tx1"/>
                </a:solidFill>
                <a:effectLst/>
                <a:latin typeface="Calibri" panose="020F0502020204030204" pitchFamily="34" charset="0"/>
                <a:ea typeface="Times New Roman" panose="02020603050405020304" pitchFamily="18" charset="0"/>
              </a:rPr>
              <a:t> was player of the goal scoring a hat trick from midfield! Well done to all the pupils involved and to those continuing to participate in extra-curricular. </a:t>
            </a:r>
          </a:p>
          <a:p>
            <a:endParaRPr lang="en-GB" sz="1200" dirty="0">
              <a:solidFill>
                <a:schemeClr val="tx1"/>
              </a:solidFill>
              <a:latin typeface="Calibri" panose="020F0502020204030204" pitchFamily="34" charset="0"/>
              <a:ea typeface="Calibri" panose="020F0502020204030204" pitchFamily="34" charset="0"/>
            </a:endParaRPr>
          </a:p>
          <a:p>
            <a:endParaRPr lang="en-GB" sz="1200" dirty="0">
              <a:solidFill>
                <a:schemeClr val="tx1"/>
              </a:solidFill>
              <a:effectLst/>
              <a:latin typeface="Calibri" panose="020F0502020204030204" pitchFamily="34" charset="0"/>
              <a:ea typeface="Calibri" panose="020F0502020204030204" pitchFamily="34" charset="0"/>
            </a:endParaRPr>
          </a:p>
          <a:p>
            <a:endParaRPr lang="en-GB" sz="1200" dirty="0">
              <a:solidFill>
                <a:schemeClr val="tx1"/>
              </a:solidFill>
              <a:latin typeface="Calibri" panose="020F0502020204030204" pitchFamily="34" charset="0"/>
              <a:ea typeface="Calibri" panose="020F0502020204030204" pitchFamily="34" charset="0"/>
            </a:endParaRPr>
          </a:p>
          <a:p>
            <a:endParaRPr lang="en-GB" sz="1200" dirty="0">
              <a:solidFill>
                <a:schemeClr val="tx1"/>
              </a:solidFill>
              <a:effectLst/>
              <a:latin typeface="Calibri" panose="020F0502020204030204" pitchFamily="34" charset="0"/>
              <a:ea typeface="Calibri" panose="020F0502020204030204" pitchFamily="34" charset="0"/>
            </a:endParaRPr>
          </a:p>
          <a:p>
            <a:endParaRPr lang="en-GB" sz="1200" dirty="0">
              <a:solidFill>
                <a:schemeClr val="tx1"/>
              </a:solidFill>
              <a:latin typeface="Calibri" panose="020F0502020204030204" pitchFamily="34" charset="0"/>
              <a:ea typeface="Calibri" panose="020F0502020204030204" pitchFamily="34" charset="0"/>
            </a:endParaRPr>
          </a:p>
          <a:p>
            <a:endParaRPr lang="en-GB" sz="1200" dirty="0">
              <a:solidFill>
                <a:schemeClr val="tx1"/>
              </a:solidFill>
              <a:effectLst/>
              <a:latin typeface="Calibri" panose="020F0502020204030204" pitchFamily="34" charset="0"/>
              <a:ea typeface="Calibri" panose="020F0502020204030204" pitchFamily="34" charset="0"/>
            </a:endParaRPr>
          </a:p>
          <a:p>
            <a:endParaRPr lang="en-GB" sz="1200" dirty="0">
              <a:solidFill>
                <a:schemeClr val="tx1"/>
              </a:solidFill>
              <a:latin typeface="Calibri" panose="020F0502020204030204" pitchFamily="34" charset="0"/>
              <a:ea typeface="Calibri" panose="020F0502020204030204" pitchFamily="34" charset="0"/>
            </a:endParaRPr>
          </a:p>
          <a:p>
            <a:endParaRPr lang="en-GB" sz="1200" dirty="0">
              <a:solidFill>
                <a:schemeClr val="tx1"/>
              </a:solidFill>
              <a:effectLst/>
              <a:latin typeface="Calibri" panose="020F0502020204030204" pitchFamily="34" charset="0"/>
              <a:ea typeface="Calibri" panose="020F0502020204030204" pitchFamily="34" charset="0"/>
            </a:endParaRPr>
          </a:p>
          <a:p>
            <a:endParaRPr lang="en-GB" sz="1200" dirty="0">
              <a:solidFill>
                <a:schemeClr val="tx1"/>
              </a:solidFill>
              <a:latin typeface="Calibri" panose="020F0502020204030204" pitchFamily="34" charset="0"/>
              <a:ea typeface="Calibri" panose="020F0502020204030204" pitchFamily="34" charset="0"/>
            </a:endParaRPr>
          </a:p>
          <a:p>
            <a:endParaRPr lang="en-GB" sz="1200" dirty="0">
              <a:solidFill>
                <a:schemeClr val="tx1"/>
              </a:solidFill>
              <a:effectLst/>
              <a:latin typeface="Calibri" panose="020F0502020204030204" pitchFamily="34" charset="0"/>
              <a:ea typeface="Calibri" panose="020F0502020204030204" pitchFamily="34" charset="0"/>
            </a:endParaRPr>
          </a:p>
          <a:p>
            <a:endParaRPr lang="en-GB" sz="1200" dirty="0">
              <a:solidFill>
                <a:schemeClr val="tx1"/>
              </a:solidFill>
              <a:latin typeface="Calibri" panose="020F0502020204030204" pitchFamily="34" charset="0"/>
              <a:ea typeface="Calibri" panose="020F0502020204030204" pitchFamily="34" charset="0"/>
            </a:endParaRPr>
          </a:p>
          <a:p>
            <a:endParaRPr lang="en-GB" sz="1200" dirty="0">
              <a:solidFill>
                <a:schemeClr val="tx1"/>
              </a:solidFill>
              <a:effectLst/>
              <a:latin typeface="Calibri" panose="020F0502020204030204" pitchFamily="34" charset="0"/>
              <a:ea typeface="Calibri" panose="020F0502020204030204" pitchFamily="34" charset="0"/>
            </a:endParaRPr>
          </a:p>
          <a:p>
            <a:endParaRPr lang="en-GB" sz="1200" dirty="0">
              <a:solidFill>
                <a:schemeClr val="tx1"/>
              </a:solidFill>
              <a:latin typeface="Calibri" panose="020F0502020204030204" pitchFamily="34" charset="0"/>
              <a:ea typeface="Calibri" panose="020F0502020204030204" pitchFamily="34" charset="0"/>
            </a:endParaRPr>
          </a:p>
          <a:p>
            <a:endParaRPr lang="en-GB" sz="1200" dirty="0">
              <a:solidFill>
                <a:schemeClr val="tx1"/>
              </a:solidFill>
              <a:effectLst/>
              <a:latin typeface="Calibri" panose="020F0502020204030204" pitchFamily="34" charset="0"/>
              <a:ea typeface="Calibri" panose="020F0502020204030204" pitchFamily="34" charset="0"/>
            </a:endParaRPr>
          </a:p>
          <a:p>
            <a:endParaRPr lang="en-GB" sz="1200" dirty="0">
              <a:solidFill>
                <a:schemeClr val="tx1"/>
              </a:solidFill>
              <a:latin typeface="Calibri" panose="020F0502020204030204" pitchFamily="34" charset="0"/>
              <a:ea typeface="Calibri" panose="020F0502020204030204" pitchFamily="34" charset="0"/>
            </a:endParaRPr>
          </a:p>
          <a:p>
            <a:endParaRPr lang="en-GB" sz="1200" dirty="0">
              <a:solidFill>
                <a:schemeClr val="tx1"/>
              </a:solidFill>
              <a:effectLst/>
              <a:latin typeface="Calibri" panose="020F0502020204030204" pitchFamily="34" charset="0"/>
              <a:ea typeface="Calibri" panose="020F0502020204030204" pitchFamily="34" charset="0"/>
            </a:endParaRPr>
          </a:p>
          <a:p>
            <a:endParaRPr lang="en-GB" sz="1200" dirty="0">
              <a:solidFill>
                <a:schemeClr val="tx1"/>
              </a:solidFill>
              <a:latin typeface="Calibri" panose="020F0502020204030204" pitchFamily="34" charset="0"/>
              <a:ea typeface="Calibri" panose="020F0502020204030204" pitchFamily="34" charset="0"/>
            </a:endParaRPr>
          </a:p>
          <a:p>
            <a:endParaRPr lang="en-GB" sz="1200" dirty="0">
              <a:solidFill>
                <a:schemeClr val="tx1"/>
              </a:solidFill>
              <a:effectLst/>
              <a:latin typeface="Calibri" panose="020F0502020204030204" pitchFamily="34" charset="0"/>
              <a:ea typeface="Calibri" panose="020F0502020204030204" pitchFamily="34" charset="0"/>
            </a:endParaRPr>
          </a:p>
          <a:p>
            <a:endParaRPr lang="en-GB" sz="1200" dirty="0">
              <a:solidFill>
                <a:schemeClr val="tx1"/>
              </a:solidFill>
              <a:latin typeface="Calibri" panose="020F0502020204030204" pitchFamily="34" charset="0"/>
              <a:ea typeface="Calibri" panose="020F0502020204030204" pitchFamily="34" charset="0"/>
            </a:endParaRPr>
          </a:p>
          <a:p>
            <a:endParaRPr lang="en-GB" sz="1200" dirty="0">
              <a:solidFill>
                <a:schemeClr val="tx1"/>
              </a:solidFill>
              <a:effectLst/>
              <a:latin typeface="Calibri" panose="020F0502020204030204" pitchFamily="34" charset="0"/>
              <a:ea typeface="Calibri" panose="020F0502020204030204" pitchFamily="34" charset="0"/>
            </a:endParaRPr>
          </a:p>
          <a:p>
            <a:endParaRPr lang="en-GB" sz="1200" dirty="0">
              <a:solidFill>
                <a:schemeClr val="tx1"/>
              </a:solidFill>
              <a:latin typeface="Calibri" panose="020F0502020204030204" pitchFamily="34" charset="0"/>
              <a:ea typeface="Calibri" panose="020F0502020204030204" pitchFamily="34" charset="0"/>
            </a:endParaRPr>
          </a:p>
          <a:p>
            <a:endParaRPr lang="en-GB" sz="1200" dirty="0">
              <a:solidFill>
                <a:schemeClr val="tx1"/>
              </a:solidFill>
              <a:effectLst/>
              <a:latin typeface="Calibri" panose="020F0502020204030204" pitchFamily="34" charset="0"/>
              <a:ea typeface="Calibri" panose="020F0502020204030204" pitchFamily="34" charset="0"/>
            </a:endParaRPr>
          </a:p>
          <a:p>
            <a:endParaRPr lang="en-GB" sz="1200" dirty="0">
              <a:solidFill>
                <a:schemeClr val="tx1"/>
              </a:solidFill>
              <a:effectLst/>
              <a:latin typeface="Calibri" panose="020F0502020204030204" pitchFamily="34" charset="0"/>
              <a:ea typeface="Calibri" panose="020F0502020204030204" pitchFamily="34" charset="0"/>
            </a:endParaRPr>
          </a:p>
          <a:p>
            <a:r>
              <a:rPr lang="en-GB" sz="1200" b="1" dirty="0">
                <a:solidFill>
                  <a:srgbClr val="980D34"/>
                </a:solidFill>
                <a:effectLst/>
                <a:latin typeface="Calibri" panose="020F0502020204030204" pitchFamily="34" charset="0"/>
                <a:ea typeface="Calibri" panose="020F0502020204030204" pitchFamily="34" charset="0"/>
              </a:rPr>
              <a:t>Manchester </a:t>
            </a:r>
            <a:r>
              <a:rPr lang="en-GB" sz="1200" b="1" dirty="0">
                <a:solidFill>
                  <a:srgbClr val="980D34"/>
                </a:solidFill>
                <a:latin typeface="Calibri" panose="020F0502020204030204" pitchFamily="34" charset="0"/>
                <a:ea typeface="Calibri" panose="020F0502020204030204" pitchFamily="34" charset="0"/>
              </a:rPr>
              <a:t>United Trip</a:t>
            </a:r>
          </a:p>
          <a:p>
            <a:pPr rtl="0" fontAlgn="base">
              <a:spcBef>
                <a:spcPts val="0"/>
              </a:spcBef>
              <a:spcAft>
                <a:spcPts val="0"/>
              </a:spcAft>
            </a:pPr>
            <a:r>
              <a:rPr lang="en-GB" sz="1100" b="0" i="0" u="none" strike="noStrike" dirty="0">
                <a:solidFill>
                  <a:srgbClr val="000000"/>
                </a:solidFill>
                <a:effectLst/>
              </a:rPr>
              <a:t>On Tuesday some of our pupils went on a trip to Manchester United, this included a stadium tour and museum tour. All pupils enjoyed this trip, especially the trophy cabinet section! </a:t>
            </a:r>
          </a:p>
          <a:p>
            <a:endParaRPr lang="en-GB" sz="1200" b="1" dirty="0">
              <a:solidFill>
                <a:srgbClr val="980D34"/>
              </a:solidFill>
              <a:effectLst/>
              <a:latin typeface="Calibri" panose="020F0502020204030204" pitchFamily="34" charset="0"/>
              <a:ea typeface="Calibri" panose="020F0502020204030204" pitchFamily="34" charset="0"/>
            </a:endParaRPr>
          </a:p>
          <a:p>
            <a:endParaRPr lang="en-GB" sz="1200" b="1" dirty="0">
              <a:solidFill>
                <a:srgbClr val="980D34"/>
              </a:solidFill>
            </a:endParaRPr>
          </a:p>
        </p:txBody>
      </p:sp>
      <p:pic>
        <p:nvPicPr>
          <p:cNvPr id="7" name="Picture 6">
            <a:extLst>
              <a:ext uri="{FF2B5EF4-FFF2-40B4-BE49-F238E27FC236}">
                <a16:creationId xmlns:a16="http://schemas.microsoft.com/office/drawing/2014/main" id="{A2AF9103-35EF-4055-8252-9A8CA08761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 y="1163782"/>
            <a:ext cx="5242560" cy="3931920"/>
          </a:xfrm>
          <a:prstGeom prst="rect">
            <a:avLst/>
          </a:prstGeom>
        </p:spPr>
      </p:pic>
      <p:pic>
        <p:nvPicPr>
          <p:cNvPr id="1026" name="Picture 2">
            <a:extLst>
              <a:ext uri="{FF2B5EF4-FFF2-40B4-BE49-F238E27FC236}">
                <a16:creationId xmlns:a16="http://schemas.microsoft.com/office/drawing/2014/main" id="{1E48E5C7-EBE0-4FFF-9433-23E7FA65E0B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048" y="5900029"/>
            <a:ext cx="2339118" cy="31175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48124A8-D8AF-4B9E-9293-9B60EADC5C8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9000" y="5900029"/>
            <a:ext cx="2339118" cy="3117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03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40A0F0-C29E-4160-8657-178A8E8D340F}"/>
              </a:ext>
            </a:extLst>
          </p:cNvPr>
          <p:cNvSpPr>
            <a:spLocks noGrp="1"/>
          </p:cNvSpPr>
          <p:nvPr>
            <p:ph type="body" sz="quarter" idx="10"/>
          </p:nvPr>
        </p:nvSpPr>
        <p:spPr/>
        <p:txBody>
          <a:bodyPr/>
          <a:lstStyle/>
          <a:p>
            <a:endParaRPr lang="en-GB"/>
          </a:p>
        </p:txBody>
      </p:sp>
      <p:sp>
        <p:nvSpPr>
          <p:cNvPr id="3" name="Text Placeholder 2">
            <a:extLst>
              <a:ext uri="{FF2B5EF4-FFF2-40B4-BE49-F238E27FC236}">
                <a16:creationId xmlns:a16="http://schemas.microsoft.com/office/drawing/2014/main" id="{399FF446-CA11-4143-8803-EF60A560C7F7}"/>
              </a:ext>
            </a:extLst>
          </p:cNvPr>
          <p:cNvSpPr>
            <a:spLocks noGrp="1"/>
          </p:cNvSpPr>
          <p:nvPr>
            <p:ph type="body" sz="quarter" idx="11"/>
          </p:nvPr>
        </p:nvSpPr>
        <p:spPr/>
        <p:txBody>
          <a:bodyPr/>
          <a:lstStyle/>
          <a:p>
            <a:endParaRPr lang="en-GB"/>
          </a:p>
        </p:txBody>
      </p:sp>
      <p:sp>
        <p:nvSpPr>
          <p:cNvPr id="4" name="Rectangle 3">
            <a:extLst>
              <a:ext uri="{FF2B5EF4-FFF2-40B4-BE49-F238E27FC236}">
                <a16:creationId xmlns:a16="http://schemas.microsoft.com/office/drawing/2014/main" id="{C027AF85-53BA-45F4-ACFD-70A5B2E1A3CB}"/>
              </a:ext>
            </a:extLst>
          </p:cNvPr>
          <p:cNvSpPr/>
          <p:nvPr/>
        </p:nvSpPr>
        <p:spPr>
          <a:xfrm>
            <a:off x="198120" y="166602"/>
            <a:ext cx="6461760" cy="9131807"/>
          </a:xfrm>
          <a:prstGeom prst="rect">
            <a:avLst/>
          </a:prstGeom>
          <a:solidFill>
            <a:schemeClr val="bg1"/>
          </a:solidFill>
          <a:ln w="38100">
            <a:solidFill>
              <a:srgbClr val="980D3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a:solidFill>
                  <a:srgbClr val="980D34"/>
                </a:solidFill>
              </a:rPr>
              <a:t>Design Technology</a:t>
            </a:r>
          </a:p>
          <a:p>
            <a:r>
              <a:rPr lang="en-GB" sz="1100" dirty="0">
                <a:solidFill>
                  <a:schemeClr val="tx1"/>
                </a:solidFill>
                <a:effectLst/>
                <a:ea typeface="Calibri" panose="020F0502020204030204" pitchFamily="34" charset="0"/>
              </a:rPr>
              <a:t>This week the Year 7 pupils have been working on their ‘Mini Monster’ Textile design unit, all pupils have been coming up with their own monster designs and creating fantastic sketches with annotations to explain their final design idea. Some fantastic results have been produced and the pupils are looking forward to manufacturing their monsters!</a:t>
            </a:r>
          </a:p>
          <a:p>
            <a:endParaRPr lang="en-GB" sz="1100" b="0" i="0" u="none" strike="noStrike" dirty="0">
              <a:solidFill>
                <a:schemeClr val="tx1"/>
              </a:solidFill>
            </a:endParaRPr>
          </a:p>
          <a:p>
            <a:endParaRPr lang="en-GB" sz="1100" b="0" i="0" u="none" strike="noStrike" dirty="0">
              <a:solidFill>
                <a:schemeClr val="tx1"/>
              </a:solidFill>
              <a:effectLst/>
            </a:endParaRPr>
          </a:p>
          <a:p>
            <a:endParaRPr lang="en-GB" sz="1200" b="1" dirty="0">
              <a:solidFill>
                <a:srgbClr val="980D34"/>
              </a:solidFill>
              <a:effectLst/>
              <a:latin typeface="Calibri" panose="020F0502020204030204" pitchFamily="34" charset="0"/>
              <a:ea typeface="Calibri" panose="020F0502020204030204" pitchFamily="34" charset="0"/>
            </a:endParaRPr>
          </a:p>
          <a:p>
            <a:endParaRPr lang="en-GB" sz="1200" b="1" dirty="0">
              <a:solidFill>
                <a:srgbClr val="980D34"/>
              </a:solidFill>
            </a:endParaRPr>
          </a:p>
        </p:txBody>
      </p:sp>
      <p:pic>
        <p:nvPicPr>
          <p:cNvPr id="6" name="Picture 5">
            <a:extLst>
              <a:ext uri="{FF2B5EF4-FFF2-40B4-BE49-F238E27FC236}">
                <a16:creationId xmlns:a16="http://schemas.microsoft.com/office/drawing/2014/main" id="{ED668196-15BF-4C7C-AD14-44A274E52A7A}"/>
              </a:ext>
            </a:extLst>
          </p:cNvPr>
          <p:cNvPicPr>
            <a:picLocks noChangeAspect="1"/>
          </p:cNvPicPr>
          <p:nvPr/>
        </p:nvPicPr>
        <p:blipFill rotWithShape="1">
          <a:blip r:embed="rId2">
            <a:extLst>
              <a:ext uri="{28A0092B-C50C-407E-A947-70E740481C1C}">
                <a14:useLocalDpi xmlns:a14="http://schemas.microsoft.com/office/drawing/2010/main" val="0"/>
              </a:ext>
            </a:extLst>
          </a:blip>
          <a:srcRect l="8790" r="9364"/>
          <a:stretch/>
        </p:blipFill>
        <p:spPr>
          <a:xfrm rot="16200000">
            <a:off x="1752767" y="224951"/>
            <a:ext cx="3428971" cy="5586137"/>
          </a:xfrm>
          <a:prstGeom prst="rect">
            <a:avLst/>
          </a:prstGeom>
        </p:spPr>
      </p:pic>
      <p:pic>
        <p:nvPicPr>
          <p:cNvPr id="9" name="Picture 8">
            <a:extLst>
              <a:ext uri="{FF2B5EF4-FFF2-40B4-BE49-F238E27FC236}">
                <a16:creationId xmlns:a16="http://schemas.microsoft.com/office/drawing/2014/main" id="{1EEE52BC-7608-47AC-8D89-3848D587977F}"/>
              </a:ext>
            </a:extLst>
          </p:cNvPr>
          <p:cNvPicPr>
            <a:picLocks noChangeAspect="1"/>
          </p:cNvPicPr>
          <p:nvPr/>
        </p:nvPicPr>
        <p:blipFill rotWithShape="1">
          <a:blip r:embed="rId3">
            <a:extLst>
              <a:ext uri="{28A0092B-C50C-407E-A947-70E740481C1C}">
                <a14:useLocalDpi xmlns:a14="http://schemas.microsoft.com/office/drawing/2010/main" val="0"/>
              </a:ext>
            </a:extLst>
          </a:blip>
          <a:srcRect l="8449" t="2562" r="12750" b="4739"/>
          <a:stretch/>
        </p:blipFill>
        <p:spPr>
          <a:xfrm rot="16200000">
            <a:off x="1703916" y="3982210"/>
            <a:ext cx="3547872" cy="5564936"/>
          </a:xfrm>
          <a:prstGeom prst="rect">
            <a:avLst/>
          </a:prstGeom>
        </p:spPr>
      </p:pic>
    </p:spTree>
    <p:extLst>
      <p:ext uri="{BB962C8B-B14F-4D97-AF65-F5344CB8AC3E}">
        <p14:creationId xmlns:p14="http://schemas.microsoft.com/office/powerpoint/2010/main" val="924930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40A0F0-C29E-4160-8657-178A8E8D340F}"/>
              </a:ext>
            </a:extLst>
          </p:cNvPr>
          <p:cNvSpPr>
            <a:spLocks noGrp="1"/>
          </p:cNvSpPr>
          <p:nvPr>
            <p:ph type="body" sz="quarter" idx="10"/>
          </p:nvPr>
        </p:nvSpPr>
        <p:spPr/>
        <p:txBody>
          <a:bodyPr/>
          <a:lstStyle/>
          <a:p>
            <a:endParaRPr lang="en-GB"/>
          </a:p>
        </p:txBody>
      </p:sp>
      <p:sp>
        <p:nvSpPr>
          <p:cNvPr id="3" name="Text Placeholder 2">
            <a:extLst>
              <a:ext uri="{FF2B5EF4-FFF2-40B4-BE49-F238E27FC236}">
                <a16:creationId xmlns:a16="http://schemas.microsoft.com/office/drawing/2014/main" id="{399FF446-CA11-4143-8803-EF60A560C7F7}"/>
              </a:ext>
            </a:extLst>
          </p:cNvPr>
          <p:cNvSpPr>
            <a:spLocks noGrp="1"/>
          </p:cNvSpPr>
          <p:nvPr>
            <p:ph type="body" sz="quarter" idx="11"/>
          </p:nvPr>
        </p:nvSpPr>
        <p:spPr/>
        <p:txBody>
          <a:bodyPr/>
          <a:lstStyle/>
          <a:p>
            <a:endParaRPr lang="en-GB"/>
          </a:p>
        </p:txBody>
      </p:sp>
      <p:sp>
        <p:nvSpPr>
          <p:cNvPr id="4" name="Rectangle 3">
            <a:extLst>
              <a:ext uri="{FF2B5EF4-FFF2-40B4-BE49-F238E27FC236}">
                <a16:creationId xmlns:a16="http://schemas.microsoft.com/office/drawing/2014/main" id="{C027AF85-53BA-45F4-ACFD-70A5B2E1A3CB}"/>
              </a:ext>
            </a:extLst>
          </p:cNvPr>
          <p:cNvSpPr/>
          <p:nvPr/>
        </p:nvSpPr>
        <p:spPr>
          <a:xfrm>
            <a:off x="198120" y="166602"/>
            <a:ext cx="6461760" cy="9131807"/>
          </a:xfrm>
          <a:prstGeom prst="rect">
            <a:avLst/>
          </a:prstGeom>
          <a:solidFill>
            <a:schemeClr val="bg1"/>
          </a:solidFill>
          <a:ln w="38100">
            <a:solidFill>
              <a:srgbClr val="980D3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spcBef>
                <a:spcPts val="0"/>
              </a:spcBef>
              <a:spcAft>
                <a:spcPts val="0"/>
              </a:spcAft>
            </a:pPr>
            <a:r>
              <a:rPr lang="en-GB" sz="1200" b="1" i="0" u="none" strike="noStrike" dirty="0">
                <a:solidFill>
                  <a:srgbClr val="980D34"/>
                </a:solidFill>
                <a:effectLst/>
              </a:rPr>
              <a:t>Year 10 Performing Arts Trip- ‘Hamilton’</a:t>
            </a:r>
            <a:endParaRPr lang="en-GB" sz="1200" b="0" dirty="0">
              <a:solidFill>
                <a:srgbClr val="980D34"/>
              </a:solidFill>
              <a:effectLst/>
            </a:endParaRPr>
          </a:p>
          <a:p>
            <a:pPr rtl="0" fontAlgn="base">
              <a:spcBef>
                <a:spcPts val="0"/>
              </a:spcBef>
              <a:spcAft>
                <a:spcPts val="0"/>
              </a:spcAft>
            </a:pPr>
            <a:r>
              <a:rPr lang="en-GB" sz="1100" b="0" i="0" u="none" strike="noStrike" dirty="0">
                <a:solidFill>
                  <a:srgbClr val="000000"/>
                </a:solidFill>
                <a:effectLst/>
                <a:latin typeface="Arial" panose="020B0604020202020204" pitchFamily="34" charset="0"/>
              </a:rPr>
              <a:t>On Tuesday, Miss Bell and Mr McCabe took 9 students from year 9 and 10 who were selected to attend an exclusive, targeted educational performance of Hamilton at the Palace Theatre, Manchester. Following the performance, there was a 20-minute Q&amp;A session led by a member of the company, as well as a technical demonstration which reveals the inner workings of the show which gave students an invaluable insight into theatre careers, the workings of the show and support Gatsby Benchmarks 4 and 5. The experience was incredible, and the students came away from it absolutely buzzing; even getting to meet most of the cast after the performance for a chat, photos and signatures.</a:t>
            </a:r>
          </a:p>
          <a:p>
            <a:pPr rtl="0" fontAlgn="base">
              <a:spcBef>
                <a:spcPts val="0"/>
              </a:spcBef>
              <a:spcAft>
                <a:spcPts val="0"/>
              </a:spcAft>
            </a:pPr>
            <a:endParaRPr lang="en-GB" sz="1100" dirty="0">
              <a:solidFill>
                <a:srgbClr val="000000"/>
              </a:solidFill>
              <a:latin typeface="Arial" panose="020B0604020202020204" pitchFamily="34" charset="0"/>
            </a:endParaRPr>
          </a:p>
          <a:p>
            <a:pPr rtl="0" fontAlgn="base">
              <a:spcBef>
                <a:spcPts val="0"/>
              </a:spcBef>
              <a:spcAft>
                <a:spcPts val="0"/>
              </a:spcAft>
            </a:pPr>
            <a:endParaRPr lang="en-GB" sz="1100" b="0" i="0" u="none" strike="noStrike" dirty="0">
              <a:solidFill>
                <a:srgbClr val="000000"/>
              </a:solidFill>
              <a:effectLst/>
              <a:latin typeface="Arial" panose="020B0604020202020204" pitchFamily="34" charset="0"/>
            </a:endParaRPr>
          </a:p>
          <a:p>
            <a:pPr rtl="0" fontAlgn="base">
              <a:spcBef>
                <a:spcPts val="0"/>
              </a:spcBef>
              <a:spcAft>
                <a:spcPts val="0"/>
              </a:spcAft>
            </a:pPr>
            <a:endParaRPr lang="en-GB" sz="1100" dirty="0">
              <a:solidFill>
                <a:srgbClr val="000000"/>
              </a:solidFill>
              <a:latin typeface="Arial" panose="020B0604020202020204" pitchFamily="34" charset="0"/>
            </a:endParaRPr>
          </a:p>
          <a:p>
            <a:pPr rtl="0" fontAlgn="base">
              <a:spcBef>
                <a:spcPts val="0"/>
              </a:spcBef>
              <a:spcAft>
                <a:spcPts val="0"/>
              </a:spcAft>
            </a:pPr>
            <a:endParaRPr lang="en-GB" sz="1100" b="0" i="0" u="none" strike="noStrike" dirty="0">
              <a:solidFill>
                <a:srgbClr val="000000"/>
              </a:solidFill>
              <a:effectLst/>
              <a:latin typeface="Arial" panose="020B0604020202020204" pitchFamily="34" charset="0"/>
            </a:endParaRPr>
          </a:p>
          <a:p>
            <a:pPr rtl="0" fontAlgn="base">
              <a:spcBef>
                <a:spcPts val="0"/>
              </a:spcBef>
              <a:spcAft>
                <a:spcPts val="0"/>
              </a:spcAft>
            </a:pPr>
            <a:endParaRPr lang="en-GB" sz="1100" dirty="0">
              <a:solidFill>
                <a:srgbClr val="000000"/>
              </a:solidFill>
              <a:latin typeface="Arial" panose="020B0604020202020204" pitchFamily="34" charset="0"/>
            </a:endParaRPr>
          </a:p>
          <a:p>
            <a:pPr rtl="0" fontAlgn="base">
              <a:spcBef>
                <a:spcPts val="0"/>
              </a:spcBef>
              <a:spcAft>
                <a:spcPts val="0"/>
              </a:spcAft>
            </a:pPr>
            <a:endParaRPr lang="en-GB" sz="1100" b="0" i="0" u="none" strike="noStrike" dirty="0">
              <a:solidFill>
                <a:srgbClr val="000000"/>
              </a:solidFill>
              <a:effectLst/>
              <a:latin typeface="Arial" panose="020B0604020202020204" pitchFamily="34" charset="0"/>
            </a:endParaRPr>
          </a:p>
          <a:p>
            <a:pPr rtl="0" fontAlgn="base">
              <a:spcBef>
                <a:spcPts val="0"/>
              </a:spcBef>
              <a:spcAft>
                <a:spcPts val="0"/>
              </a:spcAft>
            </a:pPr>
            <a:endParaRPr lang="en-GB" sz="1100" dirty="0">
              <a:solidFill>
                <a:srgbClr val="000000"/>
              </a:solidFill>
              <a:latin typeface="Arial" panose="020B0604020202020204" pitchFamily="34" charset="0"/>
            </a:endParaRPr>
          </a:p>
          <a:p>
            <a:pPr rtl="0" fontAlgn="base">
              <a:spcBef>
                <a:spcPts val="0"/>
              </a:spcBef>
              <a:spcAft>
                <a:spcPts val="0"/>
              </a:spcAft>
            </a:pPr>
            <a:endParaRPr lang="en-GB" sz="1100" b="0" i="0" u="none" strike="noStrike" dirty="0">
              <a:solidFill>
                <a:srgbClr val="000000"/>
              </a:solidFill>
              <a:effectLst/>
              <a:latin typeface="Arial" panose="020B0604020202020204" pitchFamily="34" charset="0"/>
            </a:endParaRPr>
          </a:p>
          <a:p>
            <a:pPr rtl="0" fontAlgn="base">
              <a:spcBef>
                <a:spcPts val="0"/>
              </a:spcBef>
              <a:spcAft>
                <a:spcPts val="0"/>
              </a:spcAft>
            </a:pPr>
            <a:endParaRPr lang="en-GB" sz="1100" dirty="0">
              <a:solidFill>
                <a:srgbClr val="000000"/>
              </a:solidFill>
              <a:latin typeface="Arial" panose="020B0604020202020204" pitchFamily="34" charset="0"/>
            </a:endParaRPr>
          </a:p>
          <a:p>
            <a:pPr rtl="0" fontAlgn="base">
              <a:spcBef>
                <a:spcPts val="0"/>
              </a:spcBef>
              <a:spcAft>
                <a:spcPts val="0"/>
              </a:spcAft>
            </a:pPr>
            <a:endParaRPr lang="en-GB" sz="1100" b="0" i="0" u="none" strike="noStrike" dirty="0">
              <a:solidFill>
                <a:srgbClr val="000000"/>
              </a:solidFill>
              <a:effectLst/>
              <a:latin typeface="Arial" panose="020B0604020202020204" pitchFamily="34" charset="0"/>
            </a:endParaRPr>
          </a:p>
          <a:p>
            <a:pPr rtl="0" fontAlgn="base">
              <a:spcBef>
                <a:spcPts val="0"/>
              </a:spcBef>
              <a:spcAft>
                <a:spcPts val="0"/>
              </a:spcAft>
            </a:pPr>
            <a:endParaRPr lang="en-GB" sz="1100" dirty="0">
              <a:solidFill>
                <a:srgbClr val="000000"/>
              </a:solidFill>
              <a:latin typeface="Arial" panose="020B0604020202020204" pitchFamily="34" charset="0"/>
            </a:endParaRPr>
          </a:p>
          <a:p>
            <a:pPr rtl="0" fontAlgn="base">
              <a:spcBef>
                <a:spcPts val="0"/>
              </a:spcBef>
              <a:spcAft>
                <a:spcPts val="0"/>
              </a:spcAft>
            </a:pPr>
            <a:endParaRPr lang="en-GB" sz="1100" b="0" i="0" u="none" strike="noStrike" dirty="0">
              <a:solidFill>
                <a:srgbClr val="000000"/>
              </a:solidFill>
              <a:effectLst/>
              <a:latin typeface="Arial" panose="020B0604020202020204" pitchFamily="34" charset="0"/>
            </a:endParaRPr>
          </a:p>
          <a:p>
            <a:pPr rtl="0" fontAlgn="base">
              <a:spcBef>
                <a:spcPts val="0"/>
              </a:spcBef>
              <a:spcAft>
                <a:spcPts val="0"/>
              </a:spcAft>
            </a:pPr>
            <a:endParaRPr lang="en-GB" sz="1100" dirty="0">
              <a:solidFill>
                <a:srgbClr val="000000"/>
              </a:solidFill>
              <a:latin typeface="Arial" panose="020B0604020202020204" pitchFamily="34" charset="0"/>
            </a:endParaRPr>
          </a:p>
          <a:p>
            <a:pPr rtl="0" fontAlgn="base">
              <a:spcBef>
                <a:spcPts val="0"/>
              </a:spcBef>
              <a:spcAft>
                <a:spcPts val="0"/>
              </a:spcAft>
            </a:pPr>
            <a:endParaRPr lang="en-GB" sz="1100" b="0" i="0" u="none" strike="noStrike" dirty="0">
              <a:solidFill>
                <a:srgbClr val="000000"/>
              </a:solidFill>
              <a:effectLst/>
              <a:latin typeface="Arial" panose="020B0604020202020204" pitchFamily="34" charset="0"/>
            </a:endParaRPr>
          </a:p>
          <a:p>
            <a:pPr rtl="0" fontAlgn="base">
              <a:spcBef>
                <a:spcPts val="0"/>
              </a:spcBef>
              <a:spcAft>
                <a:spcPts val="0"/>
              </a:spcAft>
            </a:pPr>
            <a:endParaRPr lang="en-GB" sz="1100" dirty="0">
              <a:solidFill>
                <a:srgbClr val="000000"/>
              </a:solidFill>
              <a:latin typeface="Arial" panose="020B0604020202020204" pitchFamily="34" charset="0"/>
            </a:endParaRPr>
          </a:p>
          <a:p>
            <a:pPr rtl="0" fontAlgn="base">
              <a:spcBef>
                <a:spcPts val="0"/>
              </a:spcBef>
              <a:spcAft>
                <a:spcPts val="0"/>
              </a:spcAft>
            </a:pPr>
            <a:endParaRPr lang="en-GB" sz="1100" b="0" i="0" u="none" strike="noStrike" dirty="0">
              <a:solidFill>
                <a:srgbClr val="000000"/>
              </a:solidFill>
              <a:effectLst/>
              <a:latin typeface="Arial" panose="020B0604020202020204" pitchFamily="34" charset="0"/>
            </a:endParaRPr>
          </a:p>
          <a:p>
            <a:pPr rtl="0" fontAlgn="base">
              <a:spcBef>
                <a:spcPts val="0"/>
              </a:spcBef>
              <a:spcAft>
                <a:spcPts val="0"/>
              </a:spcAft>
            </a:pPr>
            <a:endParaRPr lang="en-GB" sz="1100" dirty="0">
              <a:solidFill>
                <a:srgbClr val="000000"/>
              </a:solidFill>
              <a:latin typeface="Arial" panose="020B0604020202020204" pitchFamily="34" charset="0"/>
            </a:endParaRPr>
          </a:p>
          <a:p>
            <a:pPr rtl="0" fontAlgn="base">
              <a:spcBef>
                <a:spcPts val="0"/>
              </a:spcBef>
              <a:spcAft>
                <a:spcPts val="0"/>
              </a:spcAft>
            </a:pPr>
            <a:endParaRPr lang="en-GB" sz="1100" b="0" i="0" u="none" strike="noStrike" dirty="0">
              <a:solidFill>
                <a:srgbClr val="000000"/>
              </a:solidFill>
              <a:effectLst/>
              <a:latin typeface="Arial" panose="020B0604020202020204" pitchFamily="34" charset="0"/>
            </a:endParaRPr>
          </a:p>
          <a:p>
            <a:pPr rtl="0" fontAlgn="base">
              <a:spcBef>
                <a:spcPts val="0"/>
              </a:spcBef>
              <a:spcAft>
                <a:spcPts val="0"/>
              </a:spcAft>
            </a:pPr>
            <a:endParaRPr lang="en-GB" sz="1100" dirty="0">
              <a:solidFill>
                <a:srgbClr val="000000"/>
              </a:solidFill>
              <a:latin typeface="Arial" panose="020B0604020202020204" pitchFamily="34" charset="0"/>
            </a:endParaRPr>
          </a:p>
          <a:p>
            <a:pPr rtl="0" fontAlgn="base">
              <a:spcBef>
                <a:spcPts val="0"/>
              </a:spcBef>
              <a:spcAft>
                <a:spcPts val="0"/>
              </a:spcAft>
            </a:pPr>
            <a:endParaRPr lang="en-GB" sz="1100" b="0" i="0" u="none" strike="noStrike" dirty="0">
              <a:solidFill>
                <a:srgbClr val="000000"/>
              </a:solidFill>
              <a:effectLst/>
              <a:latin typeface="Arial" panose="020B0604020202020204" pitchFamily="34" charset="0"/>
            </a:endParaRPr>
          </a:p>
          <a:p>
            <a:pPr rtl="0" fontAlgn="base">
              <a:spcBef>
                <a:spcPts val="0"/>
              </a:spcBef>
              <a:spcAft>
                <a:spcPts val="0"/>
              </a:spcAft>
            </a:pPr>
            <a:endParaRPr lang="en-GB" sz="1100" dirty="0">
              <a:solidFill>
                <a:srgbClr val="000000"/>
              </a:solidFill>
              <a:latin typeface="Arial" panose="020B0604020202020204" pitchFamily="34" charset="0"/>
            </a:endParaRPr>
          </a:p>
          <a:p>
            <a:pPr rtl="0" fontAlgn="base">
              <a:spcBef>
                <a:spcPts val="0"/>
              </a:spcBef>
              <a:spcAft>
                <a:spcPts val="0"/>
              </a:spcAft>
            </a:pPr>
            <a:endParaRPr lang="en-GB" sz="1100" b="0" i="0" u="none" strike="noStrike" dirty="0">
              <a:solidFill>
                <a:srgbClr val="000000"/>
              </a:solidFill>
              <a:effectLst/>
              <a:latin typeface="Arial" panose="020B0604020202020204" pitchFamily="34" charset="0"/>
            </a:endParaRPr>
          </a:p>
          <a:p>
            <a:pPr rtl="0" fontAlgn="base">
              <a:spcBef>
                <a:spcPts val="0"/>
              </a:spcBef>
              <a:spcAft>
                <a:spcPts val="0"/>
              </a:spcAft>
            </a:pPr>
            <a:endParaRPr lang="en-GB" sz="1100" dirty="0">
              <a:solidFill>
                <a:srgbClr val="000000"/>
              </a:solidFill>
              <a:latin typeface="Arial" panose="020B0604020202020204" pitchFamily="34" charset="0"/>
            </a:endParaRPr>
          </a:p>
          <a:p>
            <a:pPr rtl="0" fontAlgn="base">
              <a:spcBef>
                <a:spcPts val="0"/>
              </a:spcBef>
              <a:spcAft>
                <a:spcPts val="0"/>
              </a:spcAft>
            </a:pPr>
            <a:r>
              <a:rPr lang="en-GB" sz="1200" b="1" i="0" u="none" strike="noStrike" dirty="0">
                <a:solidFill>
                  <a:srgbClr val="980D34"/>
                </a:solidFill>
                <a:effectLst/>
              </a:rPr>
              <a:t>Debate Mate</a:t>
            </a:r>
          </a:p>
          <a:p>
            <a:pPr fontAlgn="base"/>
            <a:r>
              <a:rPr lang="en-GB" sz="1100" dirty="0">
                <a:solidFill>
                  <a:schemeClr val="tx1"/>
                </a:solidFill>
                <a:effectLst/>
                <a:latin typeface="Calibri" panose="020F0502020204030204" pitchFamily="34" charset="0"/>
                <a:ea typeface="Calibri" panose="020F0502020204030204" pitchFamily="34" charset="0"/>
              </a:rPr>
              <a:t>On Tuesday evening, 10 students from DTA travelled to Eden Boys Leadership Academy to take part in the second round of the Debate Mate league. The students had a great time but also did brilliantly, winning 3 of their 4 debates, especially considering it was the first competition that 6 of them had attended.</a:t>
            </a:r>
            <a:endParaRPr lang="en-GB" sz="1200" b="1" i="0" u="none" strike="noStrike" dirty="0">
              <a:solidFill>
                <a:srgbClr val="980D34"/>
              </a:solidFill>
              <a:effectLst/>
            </a:endParaRPr>
          </a:p>
          <a:p>
            <a:pPr rtl="0" fontAlgn="base">
              <a:spcBef>
                <a:spcPts val="0"/>
              </a:spcBef>
              <a:spcAft>
                <a:spcPts val="0"/>
              </a:spcAft>
            </a:pPr>
            <a:endParaRPr lang="en-GB" sz="1200" dirty="0">
              <a:solidFill>
                <a:srgbClr val="000000"/>
              </a:solidFill>
              <a:latin typeface="Arial" panose="020B0604020202020204" pitchFamily="34" charset="0"/>
            </a:endParaRPr>
          </a:p>
          <a:p>
            <a:pPr rtl="0" fontAlgn="base">
              <a:spcBef>
                <a:spcPts val="0"/>
              </a:spcBef>
              <a:spcAft>
                <a:spcPts val="0"/>
              </a:spcAft>
            </a:pPr>
            <a:endParaRPr lang="en-GB" sz="1200" b="0" i="0" u="none" strike="noStrike" dirty="0">
              <a:solidFill>
                <a:srgbClr val="000000"/>
              </a:solidFill>
              <a:effectLst/>
              <a:latin typeface="Arial" panose="020B0604020202020204" pitchFamily="34" charset="0"/>
            </a:endParaRPr>
          </a:p>
          <a:p>
            <a:endParaRPr lang="en-GB" sz="1200" b="1" dirty="0">
              <a:solidFill>
                <a:srgbClr val="980D34"/>
              </a:solidFill>
            </a:endParaRPr>
          </a:p>
        </p:txBody>
      </p:sp>
      <p:pic>
        <p:nvPicPr>
          <p:cNvPr id="6" name="Picture 5">
            <a:extLst>
              <a:ext uri="{FF2B5EF4-FFF2-40B4-BE49-F238E27FC236}">
                <a16:creationId xmlns:a16="http://schemas.microsoft.com/office/drawing/2014/main" id="{E2E35302-0A28-4D91-8539-C9136A6E9099}"/>
              </a:ext>
            </a:extLst>
          </p:cNvPr>
          <p:cNvPicPr>
            <a:picLocks noChangeAspect="1"/>
          </p:cNvPicPr>
          <p:nvPr/>
        </p:nvPicPr>
        <p:blipFill>
          <a:blip r:embed="rId2"/>
          <a:stretch>
            <a:fillRect/>
          </a:stretch>
        </p:blipFill>
        <p:spPr>
          <a:xfrm>
            <a:off x="332509" y="1880458"/>
            <a:ext cx="3097287" cy="3509554"/>
          </a:xfrm>
          <a:prstGeom prst="rect">
            <a:avLst/>
          </a:prstGeom>
        </p:spPr>
      </p:pic>
      <p:pic>
        <p:nvPicPr>
          <p:cNvPr id="8" name="Picture 7">
            <a:extLst>
              <a:ext uri="{FF2B5EF4-FFF2-40B4-BE49-F238E27FC236}">
                <a16:creationId xmlns:a16="http://schemas.microsoft.com/office/drawing/2014/main" id="{659F33B6-7B22-4ECD-8D67-9BFAAD0A83F9}"/>
              </a:ext>
            </a:extLst>
          </p:cNvPr>
          <p:cNvPicPr>
            <a:picLocks noChangeAspect="1"/>
          </p:cNvPicPr>
          <p:nvPr/>
        </p:nvPicPr>
        <p:blipFill>
          <a:blip r:embed="rId3"/>
          <a:stretch>
            <a:fillRect/>
          </a:stretch>
        </p:blipFill>
        <p:spPr>
          <a:xfrm>
            <a:off x="3632950" y="1880458"/>
            <a:ext cx="2772981" cy="3509554"/>
          </a:xfrm>
          <a:prstGeom prst="rect">
            <a:avLst/>
          </a:prstGeom>
        </p:spPr>
      </p:pic>
      <p:pic>
        <p:nvPicPr>
          <p:cNvPr id="10" name="Picture 9">
            <a:extLst>
              <a:ext uri="{FF2B5EF4-FFF2-40B4-BE49-F238E27FC236}">
                <a16:creationId xmlns:a16="http://schemas.microsoft.com/office/drawing/2014/main" id="{72EB2718-C024-4FB3-AA62-4E3F6A35991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314" b="32498"/>
          <a:stretch/>
        </p:blipFill>
        <p:spPr>
          <a:xfrm>
            <a:off x="1223899" y="6361558"/>
            <a:ext cx="4410202" cy="2822529"/>
          </a:xfrm>
          <a:prstGeom prst="rect">
            <a:avLst/>
          </a:prstGeom>
        </p:spPr>
      </p:pic>
    </p:spTree>
    <p:extLst>
      <p:ext uri="{BB962C8B-B14F-4D97-AF65-F5344CB8AC3E}">
        <p14:creationId xmlns:p14="http://schemas.microsoft.com/office/powerpoint/2010/main" val="567148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40A0F0-C29E-4160-8657-178A8E8D340F}"/>
              </a:ext>
            </a:extLst>
          </p:cNvPr>
          <p:cNvSpPr>
            <a:spLocks noGrp="1"/>
          </p:cNvSpPr>
          <p:nvPr>
            <p:ph type="body" sz="quarter" idx="10"/>
          </p:nvPr>
        </p:nvSpPr>
        <p:spPr/>
        <p:txBody>
          <a:bodyPr/>
          <a:lstStyle/>
          <a:p>
            <a:endParaRPr lang="en-GB"/>
          </a:p>
        </p:txBody>
      </p:sp>
      <p:sp>
        <p:nvSpPr>
          <p:cNvPr id="3" name="Text Placeholder 2">
            <a:extLst>
              <a:ext uri="{FF2B5EF4-FFF2-40B4-BE49-F238E27FC236}">
                <a16:creationId xmlns:a16="http://schemas.microsoft.com/office/drawing/2014/main" id="{399FF446-CA11-4143-8803-EF60A560C7F7}"/>
              </a:ext>
            </a:extLst>
          </p:cNvPr>
          <p:cNvSpPr>
            <a:spLocks noGrp="1"/>
          </p:cNvSpPr>
          <p:nvPr>
            <p:ph type="body" sz="quarter" idx="11"/>
          </p:nvPr>
        </p:nvSpPr>
        <p:spPr/>
        <p:txBody>
          <a:bodyPr/>
          <a:lstStyle/>
          <a:p>
            <a:endParaRPr lang="en-GB"/>
          </a:p>
        </p:txBody>
      </p:sp>
      <p:sp>
        <p:nvSpPr>
          <p:cNvPr id="4" name="Rectangle 3">
            <a:extLst>
              <a:ext uri="{FF2B5EF4-FFF2-40B4-BE49-F238E27FC236}">
                <a16:creationId xmlns:a16="http://schemas.microsoft.com/office/drawing/2014/main" id="{C027AF85-53BA-45F4-ACFD-70A5B2E1A3CB}"/>
              </a:ext>
            </a:extLst>
          </p:cNvPr>
          <p:cNvSpPr/>
          <p:nvPr/>
        </p:nvSpPr>
        <p:spPr>
          <a:xfrm>
            <a:off x="198120" y="166602"/>
            <a:ext cx="6461760" cy="9131807"/>
          </a:xfrm>
          <a:prstGeom prst="rect">
            <a:avLst/>
          </a:prstGeom>
          <a:solidFill>
            <a:schemeClr val="bg1"/>
          </a:solidFill>
          <a:ln w="38100">
            <a:solidFill>
              <a:srgbClr val="980D3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spcBef>
                <a:spcPts val="0"/>
              </a:spcBef>
              <a:spcAft>
                <a:spcPts val="0"/>
              </a:spcAft>
            </a:pPr>
            <a:r>
              <a:rPr lang="en-GB" sz="1200" b="1" i="0" u="none" strike="noStrike" dirty="0">
                <a:solidFill>
                  <a:srgbClr val="980D34"/>
                </a:solidFill>
                <a:effectLst/>
              </a:rPr>
              <a:t>Start of Half-Term Assemblies- Key School Messages</a:t>
            </a:r>
            <a:endParaRPr lang="en-GB" sz="1200" b="0" dirty="0">
              <a:solidFill>
                <a:srgbClr val="980D34"/>
              </a:solidFill>
              <a:effectLst/>
            </a:endParaRPr>
          </a:p>
          <a:p>
            <a:pPr rtl="0" fontAlgn="base">
              <a:spcBef>
                <a:spcPts val="0"/>
              </a:spcBef>
              <a:spcAft>
                <a:spcPts val="0"/>
              </a:spcAft>
            </a:pPr>
            <a:endParaRPr lang="en-GB" sz="1200" dirty="0">
              <a:solidFill>
                <a:srgbClr val="000000"/>
              </a:solidFill>
              <a:latin typeface="Arial" panose="020B0604020202020204" pitchFamily="34" charset="0"/>
            </a:endParaRPr>
          </a:p>
          <a:p>
            <a:pPr rtl="0" fontAlgn="base">
              <a:spcBef>
                <a:spcPts val="0"/>
              </a:spcBef>
              <a:spcAft>
                <a:spcPts val="0"/>
              </a:spcAft>
            </a:pPr>
            <a:endParaRPr lang="en-GB" sz="1200" b="0" i="0" u="none" strike="noStrike" dirty="0">
              <a:solidFill>
                <a:srgbClr val="000000"/>
              </a:solidFill>
              <a:effectLst/>
              <a:latin typeface="Arial" panose="020B0604020202020204" pitchFamily="34" charset="0"/>
            </a:endParaRPr>
          </a:p>
          <a:p>
            <a:endParaRPr lang="en-GB" sz="1200" b="1" dirty="0">
              <a:solidFill>
                <a:srgbClr val="980D34"/>
              </a:solidFill>
            </a:endParaRPr>
          </a:p>
        </p:txBody>
      </p:sp>
      <p:pic>
        <p:nvPicPr>
          <p:cNvPr id="7" name="Picture 6">
            <a:extLst>
              <a:ext uri="{FF2B5EF4-FFF2-40B4-BE49-F238E27FC236}">
                <a16:creationId xmlns:a16="http://schemas.microsoft.com/office/drawing/2014/main" id="{96F11087-88C1-4409-B817-6DE6D9B1605F}"/>
              </a:ext>
            </a:extLst>
          </p:cNvPr>
          <p:cNvPicPr>
            <a:picLocks noChangeAspect="1"/>
          </p:cNvPicPr>
          <p:nvPr/>
        </p:nvPicPr>
        <p:blipFill rotWithShape="1">
          <a:blip r:embed="rId2"/>
          <a:srcRect l="339" t="1156" r="-1117" b="2658"/>
          <a:stretch/>
        </p:blipFill>
        <p:spPr>
          <a:xfrm>
            <a:off x="332509" y="897295"/>
            <a:ext cx="6327371" cy="3413761"/>
          </a:xfrm>
          <a:prstGeom prst="rect">
            <a:avLst/>
          </a:prstGeom>
        </p:spPr>
      </p:pic>
      <p:pic>
        <p:nvPicPr>
          <p:cNvPr id="10" name="Picture 9">
            <a:extLst>
              <a:ext uri="{FF2B5EF4-FFF2-40B4-BE49-F238E27FC236}">
                <a16:creationId xmlns:a16="http://schemas.microsoft.com/office/drawing/2014/main" id="{458C2516-F66C-47CE-BA17-D932944B180D}"/>
              </a:ext>
            </a:extLst>
          </p:cNvPr>
          <p:cNvPicPr>
            <a:picLocks noChangeAspect="1"/>
          </p:cNvPicPr>
          <p:nvPr/>
        </p:nvPicPr>
        <p:blipFill>
          <a:blip r:embed="rId3"/>
          <a:stretch>
            <a:fillRect/>
          </a:stretch>
        </p:blipFill>
        <p:spPr>
          <a:xfrm>
            <a:off x="418212" y="4840596"/>
            <a:ext cx="5980176" cy="3372082"/>
          </a:xfrm>
          <a:prstGeom prst="rect">
            <a:avLst/>
          </a:prstGeom>
        </p:spPr>
      </p:pic>
    </p:spTree>
    <p:extLst>
      <p:ext uri="{BB962C8B-B14F-4D97-AF65-F5344CB8AC3E}">
        <p14:creationId xmlns:p14="http://schemas.microsoft.com/office/powerpoint/2010/main" val="4039076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40A0F0-C29E-4160-8657-178A8E8D340F}"/>
              </a:ext>
            </a:extLst>
          </p:cNvPr>
          <p:cNvSpPr>
            <a:spLocks noGrp="1"/>
          </p:cNvSpPr>
          <p:nvPr>
            <p:ph type="body" sz="quarter" idx="10"/>
          </p:nvPr>
        </p:nvSpPr>
        <p:spPr/>
        <p:txBody>
          <a:bodyPr/>
          <a:lstStyle/>
          <a:p>
            <a:endParaRPr lang="en-GB"/>
          </a:p>
        </p:txBody>
      </p:sp>
      <p:sp>
        <p:nvSpPr>
          <p:cNvPr id="3" name="Text Placeholder 2">
            <a:extLst>
              <a:ext uri="{FF2B5EF4-FFF2-40B4-BE49-F238E27FC236}">
                <a16:creationId xmlns:a16="http://schemas.microsoft.com/office/drawing/2014/main" id="{399FF446-CA11-4143-8803-EF60A560C7F7}"/>
              </a:ext>
            </a:extLst>
          </p:cNvPr>
          <p:cNvSpPr>
            <a:spLocks noGrp="1"/>
          </p:cNvSpPr>
          <p:nvPr>
            <p:ph type="body" sz="quarter" idx="11"/>
          </p:nvPr>
        </p:nvSpPr>
        <p:spPr/>
        <p:txBody>
          <a:bodyPr/>
          <a:lstStyle/>
          <a:p>
            <a:endParaRPr lang="en-GB"/>
          </a:p>
        </p:txBody>
      </p:sp>
      <p:sp>
        <p:nvSpPr>
          <p:cNvPr id="4" name="Rectangle 3">
            <a:extLst>
              <a:ext uri="{FF2B5EF4-FFF2-40B4-BE49-F238E27FC236}">
                <a16:creationId xmlns:a16="http://schemas.microsoft.com/office/drawing/2014/main" id="{C027AF85-53BA-45F4-ACFD-70A5B2E1A3CB}"/>
              </a:ext>
            </a:extLst>
          </p:cNvPr>
          <p:cNvSpPr/>
          <p:nvPr/>
        </p:nvSpPr>
        <p:spPr>
          <a:xfrm>
            <a:off x="198120" y="166602"/>
            <a:ext cx="6461760" cy="9131807"/>
          </a:xfrm>
          <a:prstGeom prst="rect">
            <a:avLst/>
          </a:prstGeom>
          <a:solidFill>
            <a:schemeClr val="bg1"/>
          </a:solidFill>
          <a:ln w="38100">
            <a:solidFill>
              <a:srgbClr val="980D3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spcBef>
                <a:spcPts val="0"/>
              </a:spcBef>
              <a:spcAft>
                <a:spcPts val="0"/>
              </a:spcAft>
            </a:pPr>
            <a:r>
              <a:rPr lang="en-GB" sz="1200" b="1" i="0" u="none" strike="noStrike" dirty="0">
                <a:solidFill>
                  <a:srgbClr val="980D34"/>
                </a:solidFill>
                <a:effectLst/>
              </a:rPr>
              <a:t>Start of Half-Term Assemblies- Key School Messages</a:t>
            </a:r>
            <a:endParaRPr lang="en-GB" sz="1200" b="0" dirty="0">
              <a:solidFill>
                <a:srgbClr val="980D34"/>
              </a:solidFill>
              <a:effectLst/>
            </a:endParaRPr>
          </a:p>
          <a:p>
            <a:pPr rtl="0" fontAlgn="base">
              <a:spcBef>
                <a:spcPts val="0"/>
              </a:spcBef>
              <a:spcAft>
                <a:spcPts val="0"/>
              </a:spcAft>
            </a:pPr>
            <a:endParaRPr lang="en-GB" sz="1200" dirty="0">
              <a:solidFill>
                <a:srgbClr val="000000"/>
              </a:solidFill>
              <a:latin typeface="Arial" panose="020B0604020202020204" pitchFamily="34" charset="0"/>
            </a:endParaRPr>
          </a:p>
          <a:p>
            <a:pPr rtl="0" fontAlgn="base">
              <a:spcBef>
                <a:spcPts val="0"/>
              </a:spcBef>
              <a:spcAft>
                <a:spcPts val="0"/>
              </a:spcAft>
            </a:pPr>
            <a:endParaRPr lang="en-GB" sz="1200" b="0" i="0" u="none" strike="noStrike" dirty="0">
              <a:solidFill>
                <a:srgbClr val="000000"/>
              </a:solidFill>
              <a:effectLst/>
              <a:latin typeface="Arial" panose="020B0604020202020204" pitchFamily="34" charset="0"/>
            </a:endParaRPr>
          </a:p>
          <a:p>
            <a:endParaRPr lang="en-GB" sz="1200" b="1" dirty="0">
              <a:solidFill>
                <a:srgbClr val="980D34"/>
              </a:solidFill>
            </a:endParaRPr>
          </a:p>
        </p:txBody>
      </p:sp>
      <p:pic>
        <p:nvPicPr>
          <p:cNvPr id="6" name="Picture 5">
            <a:extLst>
              <a:ext uri="{FF2B5EF4-FFF2-40B4-BE49-F238E27FC236}">
                <a16:creationId xmlns:a16="http://schemas.microsoft.com/office/drawing/2014/main" id="{182CAC43-5809-43E3-A656-FEE72F795CB0}"/>
              </a:ext>
            </a:extLst>
          </p:cNvPr>
          <p:cNvPicPr>
            <a:picLocks noChangeAspect="1"/>
          </p:cNvPicPr>
          <p:nvPr/>
        </p:nvPicPr>
        <p:blipFill>
          <a:blip r:embed="rId2"/>
          <a:stretch>
            <a:fillRect/>
          </a:stretch>
        </p:blipFill>
        <p:spPr>
          <a:xfrm>
            <a:off x="369788" y="864970"/>
            <a:ext cx="6118424" cy="3439933"/>
          </a:xfrm>
          <a:prstGeom prst="rect">
            <a:avLst/>
          </a:prstGeom>
        </p:spPr>
      </p:pic>
      <p:pic>
        <p:nvPicPr>
          <p:cNvPr id="9" name="Picture 8">
            <a:extLst>
              <a:ext uri="{FF2B5EF4-FFF2-40B4-BE49-F238E27FC236}">
                <a16:creationId xmlns:a16="http://schemas.microsoft.com/office/drawing/2014/main" id="{0FFE0235-40EB-4311-852F-9F8481F67865}"/>
              </a:ext>
            </a:extLst>
          </p:cNvPr>
          <p:cNvPicPr>
            <a:picLocks noChangeAspect="1"/>
          </p:cNvPicPr>
          <p:nvPr/>
        </p:nvPicPr>
        <p:blipFill>
          <a:blip r:embed="rId3"/>
          <a:stretch>
            <a:fillRect/>
          </a:stretch>
        </p:blipFill>
        <p:spPr>
          <a:xfrm>
            <a:off x="323172" y="4742094"/>
            <a:ext cx="6309360" cy="3562933"/>
          </a:xfrm>
          <a:prstGeom prst="rect">
            <a:avLst/>
          </a:prstGeom>
        </p:spPr>
      </p:pic>
    </p:spTree>
    <p:extLst>
      <p:ext uri="{BB962C8B-B14F-4D97-AF65-F5344CB8AC3E}">
        <p14:creationId xmlns:p14="http://schemas.microsoft.com/office/powerpoint/2010/main" val="340141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40A0F0-C29E-4160-8657-178A8E8D340F}"/>
              </a:ext>
            </a:extLst>
          </p:cNvPr>
          <p:cNvSpPr>
            <a:spLocks noGrp="1"/>
          </p:cNvSpPr>
          <p:nvPr>
            <p:ph type="body" sz="quarter" idx="10"/>
          </p:nvPr>
        </p:nvSpPr>
        <p:spPr/>
        <p:txBody>
          <a:bodyPr/>
          <a:lstStyle/>
          <a:p>
            <a:endParaRPr lang="en-GB"/>
          </a:p>
        </p:txBody>
      </p:sp>
      <p:sp>
        <p:nvSpPr>
          <p:cNvPr id="3" name="Text Placeholder 2">
            <a:extLst>
              <a:ext uri="{FF2B5EF4-FFF2-40B4-BE49-F238E27FC236}">
                <a16:creationId xmlns:a16="http://schemas.microsoft.com/office/drawing/2014/main" id="{399FF446-CA11-4143-8803-EF60A560C7F7}"/>
              </a:ext>
            </a:extLst>
          </p:cNvPr>
          <p:cNvSpPr>
            <a:spLocks noGrp="1"/>
          </p:cNvSpPr>
          <p:nvPr>
            <p:ph type="body" sz="quarter" idx="11"/>
          </p:nvPr>
        </p:nvSpPr>
        <p:spPr/>
        <p:txBody>
          <a:bodyPr/>
          <a:lstStyle/>
          <a:p>
            <a:endParaRPr lang="en-GB"/>
          </a:p>
        </p:txBody>
      </p:sp>
      <p:sp>
        <p:nvSpPr>
          <p:cNvPr id="4" name="Rectangle 3">
            <a:extLst>
              <a:ext uri="{FF2B5EF4-FFF2-40B4-BE49-F238E27FC236}">
                <a16:creationId xmlns:a16="http://schemas.microsoft.com/office/drawing/2014/main" id="{C027AF85-53BA-45F4-ACFD-70A5B2E1A3CB}"/>
              </a:ext>
            </a:extLst>
          </p:cNvPr>
          <p:cNvSpPr/>
          <p:nvPr/>
        </p:nvSpPr>
        <p:spPr>
          <a:xfrm>
            <a:off x="198120" y="166602"/>
            <a:ext cx="6461760" cy="9131807"/>
          </a:xfrm>
          <a:prstGeom prst="rect">
            <a:avLst/>
          </a:prstGeom>
          <a:solidFill>
            <a:schemeClr val="bg1"/>
          </a:solidFill>
          <a:ln w="38100">
            <a:solidFill>
              <a:srgbClr val="980D3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spcBef>
                <a:spcPts val="0"/>
              </a:spcBef>
              <a:spcAft>
                <a:spcPts val="0"/>
              </a:spcAft>
            </a:pPr>
            <a:r>
              <a:rPr lang="en-GB" sz="1200" b="1" dirty="0">
                <a:solidFill>
                  <a:srgbClr val="980D34"/>
                </a:solidFill>
              </a:rPr>
              <a:t>Useful Information from the Welfare Team</a:t>
            </a:r>
          </a:p>
          <a:p>
            <a:pPr rtl="0">
              <a:spcBef>
                <a:spcPts val="0"/>
              </a:spcBef>
              <a:spcAft>
                <a:spcPts val="0"/>
              </a:spcAft>
            </a:pPr>
            <a:endParaRPr lang="en-GB" sz="1200" b="1" dirty="0">
              <a:solidFill>
                <a:srgbClr val="980D34"/>
              </a:solidFill>
              <a:effectLst/>
            </a:endParaRPr>
          </a:p>
          <a:p>
            <a:pPr rtl="0">
              <a:spcBef>
                <a:spcPts val="0"/>
              </a:spcBef>
              <a:spcAft>
                <a:spcPts val="0"/>
              </a:spcAft>
            </a:pPr>
            <a:endParaRPr lang="en-GB" sz="1200" b="0" dirty="0">
              <a:solidFill>
                <a:srgbClr val="980D34"/>
              </a:solidFill>
              <a:effectLst/>
            </a:endParaRPr>
          </a:p>
          <a:p>
            <a:pPr rtl="0" fontAlgn="base">
              <a:spcBef>
                <a:spcPts val="0"/>
              </a:spcBef>
              <a:spcAft>
                <a:spcPts val="0"/>
              </a:spcAft>
            </a:pPr>
            <a:endParaRPr lang="en-GB" sz="1200" dirty="0">
              <a:solidFill>
                <a:srgbClr val="000000"/>
              </a:solidFill>
              <a:latin typeface="Arial" panose="020B0604020202020204" pitchFamily="34" charset="0"/>
            </a:endParaRPr>
          </a:p>
          <a:p>
            <a:pPr rtl="0" fontAlgn="base">
              <a:spcBef>
                <a:spcPts val="0"/>
              </a:spcBef>
              <a:spcAft>
                <a:spcPts val="0"/>
              </a:spcAft>
            </a:pPr>
            <a:endParaRPr lang="en-GB" sz="1200" b="0" i="0" u="none" strike="noStrike" dirty="0">
              <a:solidFill>
                <a:srgbClr val="000000"/>
              </a:solidFill>
              <a:effectLst/>
              <a:latin typeface="Arial" panose="020B0604020202020204" pitchFamily="34" charset="0"/>
            </a:endParaRPr>
          </a:p>
          <a:p>
            <a:endParaRPr lang="en-GB" sz="1200" b="1" dirty="0">
              <a:solidFill>
                <a:srgbClr val="980D34"/>
              </a:solidFill>
            </a:endParaRPr>
          </a:p>
        </p:txBody>
      </p:sp>
      <p:pic>
        <p:nvPicPr>
          <p:cNvPr id="7" name="Picture 6">
            <a:extLst>
              <a:ext uri="{FF2B5EF4-FFF2-40B4-BE49-F238E27FC236}">
                <a16:creationId xmlns:a16="http://schemas.microsoft.com/office/drawing/2014/main" id="{D38910E5-1A3D-4877-9A79-0610D7AF8B0B}"/>
              </a:ext>
            </a:extLst>
          </p:cNvPr>
          <p:cNvPicPr>
            <a:picLocks noChangeAspect="1"/>
          </p:cNvPicPr>
          <p:nvPr/>
        </p:nvPicPr>
        <p:blipFill rotWithShape="1">
          <a:blip r:embed="rId2"/>
          <a:srcRect r="11442"/>
          <a:stretch/>
        </p:blipFill>
        <p:spPr>
          <a:xfrm rot="16200000">
            <a:off x="1551430" y="-456070"/>
            <a:ext cx="3745475" cy="6256689"/>
          </a:xfrm>
          <a:prstGeom prst="rect">
            <a:avLst/>
          </a:prstGeom>
        </p:spPr>
      </p:pic>
      <p:pic>
        <p:nvPicPr>
          <p:cNvPr id="10" name="Picture 9">
            <a:extLst>
              <a:ext uri="{FF2B5EF4-FFF2-40B4-BE49-F238E27FC236}">
                <a16:creationId xmlns:a16="http://schemas.microsoft.com/office/drawing/2014/main" id="{9DB63D98-4253-4463-816B-08092A62A3D0}"/>
              </a:ext>
            </a:extLst>
          </p:cNvPr>
          <p:cNvPicPr>
            <a:picLocks noChangeAspect="1"/>
          </p:cNvPicPr>
          <p:nvPr/>
        </p:nvPicPr>
        <p:blipFill rotWithShape="1">
          <a:blip r:embed="rId3"/>
          <a:srcRect t="1140" b="2125"/>
          <a:stretch/>
        </p:blipFill>
        <p:spPr>
          <a:xfrm rot="16200000">
            <a:off x="1285734" y="3889175"/>
            <a:ext cx="4384235" cy="6095279"/>
          </a:xfrm>
          <a:prstGeom prst="rect">
            <a:avLst/>
          </a:prstGeom>
        </p:spPr>
      </p:pic>
    </p:spTree>
    <p:extLst>
      <p:ext uri="{BB962C8B-B14F-4D97-AF65-F5344CB8AC3E}">
        <p14:creationId xmlns:p14="http://schemas.microsoft.com/office/powerpoint/2010/main" val="313759310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TA newsletter [Read-Only]" id="{C33C8699-E635-4AD5-957A-0C93E0F909AD}" vid="{BD9F1DF3-A2B8-4EE3-850F-B572573802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DTA newsletter</Template>
  <TotalTime>14111</TotalTime>
  <Words>1585</Words>
  <Application>Microsoft Office PowerPoint</Application>
  <PresentationFormat>A4 Paper (210x297 mm)</PresentationFormat>
  <Paragraphs>133</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Dean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Mia Wain</dc:creator>
  <cp:lastModifiedBy>Steven Worthington</cp:lastModifiedBy>
  <cp:revision>118</cp:revision>
  <dcterms:created xsi:type="dcterms:W3CDTF">2023-09-07T14:51:39Z</dcterms:created>
  <dcterms:modified xsi:type="dcterms:W3CDTF">2024-03-03T12:24:44Z</dcterms:modified>
</cp:coreProperties>
</file>